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33"/>
  </p:notesMasterIdLst>
  <p:handoutMasterIdLst>
    <p:handoutMasterId r:id="rId34"/>
  </p:handoutMasterIdLst>
  <p:sldIdLst>
    <p:sldId id="296" r:id="rId2"/>
    <p:sldId id="298" r:id="rId3"/>
    <p:sldId id="299" r:id="rId4"/>
    <p:sldId id="302" r:id="rId5"/>
    <p:sldId id="300" r:id="rId6"/>
    <p:sldId id="309" r:id="rId7"/>
    <p:sldId id="310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6" r:id="rId17"/>
    <p:sldId id="325" r:id="rId18"/>
    <p:sldId id="327" r:id="rId19"/>
    <p:sldId id="329" r:id="rId20"/>
    <p:sldId id="330" r:id="rId21"/>
    <p:sldId id="334" r:id="rId22"/>
    <p:sldId id="332" r:id="rId23"/>
    <p:sldId id="333" r:id="rId24"/>
    <p:sldId id="336" r:id="rId25"/>
    <p:sldId id="324" r:id="rId26"/>
    <p:sldId id="335" r:id="rId27"/>
    <p:sldId id="303" r:id="rId28"/>
    <p:sldId id="264" r:id="rId29"/>
    <p:sldId id="338" r:id="rId30"/>
    <p:sldId id="339" r:id="rId31"/>
    <p:sldId id="340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331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DA3855-0317-4DBF-9423-F944E353D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5C2C4F9-7C47-4B2F-90BC-D0799B361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30EF20-8AA0-4FD3-AA30-BF099D544A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A794F-7C84-4CC2-9DDE-BE3E12D756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991CD627-D5F5-44BB-98A8-DD6C10DCE3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7F19BF-0E8F-4340-A226-6C375EBA14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31B84-8008-4C40-B1F6-72A2F139DB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1BBCD-13F5-46C0-ACB4-BA64B922BF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868247-C7EF-4237-A2BF-FE8B2C06C0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C795B-6C4E-4B5A-861E-DA7A40B4E4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21A74-2437-4AE2-A028-71DCEE6652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763E3-AB4A-4252-97D4-7756045402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391883-5730-4F2F-86B8-EA2D90E520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0D79A4C-2E69-4947-87EE-8F0DD8D1FF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620000" cy="1905000"/>
          </a:xfrm>
        </p:spPr>
        <p:txBody>
          <a:bodyPr>
            <a:noAutofit/>
          </a:bodyPr>
          <a:lstStyle/>
          <a:p>
            <a:pPr marL="36513" indent="-36513" algn="ctr">
              <a:buNone/>
            </a:pPr>
            <a:r>
              <a:rPr lang="en-US" sz="2800" dirty="0" smtClean="0"/>
              <a:t>2+2+1</a:t>
            </a:r>
            <a:br>
              <a:rPr lang="en-US" sz="2800" dirty="0" smtClean="0"/>
            </a:br>
            <a:r>
              <a:rPr lang="sr-Latn-CS" sz="2800" dirty="0" smtClean="0"/>
              <a:t>Dr </a:t>
            </a:r>
            <a:r>
              <a:rPr lang="en-US" sz="2800" dirty="0" smtClean="0"/>
              <a:t>M</a:t>
            </a:r>
            <a:r>
              <a:rPr lang="sr-Latn-CS" sz="2800" dirty="0" smtClean="0"/>
              <a:t>ilan </a:t>
            </a:r>
            <a:r>
              <a:rPr lang="en-US" sz="2800" dirty="0" err="1" smtClean="0"/>
              <a:t>Ponjavi</a:t>
            </a:r>
            <a:r>
              <a:rPr lang="sr-Latn-CS" sz="2800" dirty="0" smtClean="0"/>
              <a:t>ć, vanr. prof.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sr-Latn-CS" sz="2800" dirty="0" smtClean="0"/>
              <a:t>Dr Goran Savić, docent</a:t>
            </a:r>
            <a:br>
              <a:rPr lang="sr-Latn-CS" sz="2800" dirty="0" smtClean="0"/>
            </a:br>
            <a:r>
              <a:rPr lang="sr-Latn-CS" sz="2800" dirty="0" smtClean="0"/>
              <a:t> http://tnt.etf.bg.ac.rs/~si2ode/</a:t>
            </a:r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3886200"/>
            <a:ext cx="82296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Deo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diskusije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sa</a:t>
            </a:r>
            <a:r>
              <a:rPr lang="en-US" sz="2400" dirty="0" smtClean="0">
                <a:solidFill>
                  <a:schemeClr val="bg1"/>
                </a:solidFill>
              </a:rPr>
              <a:t> IT </a:t>
            </a:r>
            <a:r>
              <a:rPr lang="en-US" sz="2400" dirty="0" err="1" smtClean="0">
                <a:solidFill>
                  <a:schemeClr val="bg1"/>
                </a:solidFill>
              </a:rPr>
              <a:t>formuma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bg1"/>
                </a:solidFill>
              </a:rPr>
              <a:t>“</a:t>
            </a:r>
            <a:r>
              <a:rPr lang="en-US" sz="2000" dirty="0" err="1" smtClean="0">
                <a:solidFill>
                  <a:schemeClr val="bg1"/>
                </a:solidFill>
              </a:rPr>
              <a:t>Potreban</a:t>
            </a:r>
            <a:r>
              <a:rPr lang="en-US" sz="2000" dirty="0" smtClean="0">
                <a:solidFill>
                  <a:schemeClr val="bg1"/>
                </a:solidFill>
              </a:rPr>
              <a:t> je </a:t>
            </a:r>
            <a:r>
              <a:rPr lang="en-US" sz="2000" dirty="0" err="1" smtClean="0">
                <a:solidFill>
                  <a:schemeClr val="bg1"/>
                </a:solidFill>
              </a:rPr>
              <a:t>samo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jedan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covek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koji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zna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osmisli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dokumentuje</a:t>
            </a:r>
            <a:r>
              <a:rPr lang="en-US" sz="2000" dirty="0" smtClean="0">
                <a:solidFill>
                  <a:schemeClr val="bg1"/>
                </a:solidFill>
              </a:rPr>
              <a:t> s</a:t>
            </a:r>
            <a:r>
              <a:rPr lang="sr-Latn-RS" sz="2000" dirty="0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stem do </a:t>
            </a:r>
            <a:r>
              <a:rPr lang="en-US" sz="2000" dirty="0" err="1" smtClean="0">
                <a:solidFill>
                  <a:schemeClr val="bg1"/>
                </a:solidFill>
              </a:rPr>
              <a:t>tancina</a:t>
            </a:r>
            <a:r>
              <a:rPr lang="en-US" sz="2000" dirty="0" smtClean="0">
                <a:solidFill>
                  <a:schemeClr val="bg1"/>
                </a:solidFill>
              </a:rPr>
              <a:t>, a </a:t>
            </a:r>
            <a:r>
              <a:rPr lang="en-US" sz="2000" dirty="0" err="1" smtClean="0">
                <a:solidFill>
                  <a:schemeClr val="bg1"/>
                </a:solidFill>
              </a:rPr>
              <a:t>posle</a:t>
            </a:r>
            <a:r>
              <a:rPr lang="en-US" sz="2000" dirty="0" smtClean="0">
                <a:solidFill>
                  <a:schemeClr val="bg1"/>
                </a:solidFill>
              </a:rPr>
              <a:t> 50 </a:t>
            </a:r>
            <a:r>
              <a:rPr lang="en-US" sz="2000" dirty="0" err="1" smtClean="0">
                <a:solidFill>
                  <a:schemeClr val="bg1"/>
                </a:solidFill>
              </a:rPr>
              <a:t>programera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razvija</a:t>
            </a:r>
            <a:r>
              <a:rPr lang="en-US" sz="2000" dirty="0" smtClean="0">
                <a:solidFill>
                  <a:schemeClr val="bg1"/>
                </a:solidFill>
              </a:rPr>
              <a:t> software </a:t>
            </a:r>
            <a:r>
              <a:rPr lang="en-US" sz="2000" dirty="0" err="1" smtClean="0">
                <a:solidFill>
                  <a:schemeClr val="bg1"/>
                </a:solidFill>
              </a:rPr>
              <a:t>na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osnovu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specifikacija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ovog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arhitekte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en-US" sz="2000" dirty="0" err="1" smtClean="0">
                <a:solidFill>
                  <a:schemeClr val="bg1"/>
                </a:solidFill>
              </a:rPr>
              <a:t>Tako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</a:t>
            </a:r>
            <a:r>
              <a:rPr lang="en-US" sz="2000" dirty="0" smtClean="0">
                <a:solidFill>
                  <a:schemeClr val="bg1"/>
                </a:solidFill>
              </a:rPr>
              <a:t> je to </a:t>
            </a:r>
            <a:r>
              <a:rPr lang="en-US" sz="2000" dirty="0" err="1" smtClean="0">
                <a:solidFill>
                  <a:schemeClr val="bg1"/>
                </a:solidFill>
              </a:rPr>
              <a:t>sasvim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normalno</a:t>
            </a:r>
            <a:r>
              <a:rPr lang="en-US" sz="2000" dirty="0" smtClean="0">
                <a:solidFill>
                  <a:schemeClr val="bg1"/>
                </a:solidFill>
              </a:rPr>
              <a:t>, a 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nije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nista</a:t>
            </a:r>
            <a:r>
              <a:rPr lang="en-US" sz="2000" dirty="0" smtClean="0">
                <a:solidFill>
                  <a:schemeClr val="bg1"/>
                </a:solidFill>
              </a:rPr>
              <a:t> IT </a:t>
            </a:r>
            <a:r>
              <a:rPr lang="en-US" sz="2000" dirty="0" err="1" smtClean="0">
                <a:solidFill>
                  <a:schemeClr val="bg1"/>
                </a:solidFill>
              </a:rPr>
              <a:t>specificno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r>
              <a:rPr lang="en-US" sz="2000" dirty="0" err="1" smtClean="0">
                <a:solidFill>
                  <a:schemeClr val="bg1"/>
                </a:solidFill>
              </a:rPr>
              <a:t>Isto</a:t>
            </a:r>
            <a:r>
              <a:rPr lang="en-US" sz="2000" dirty="0" smtClean="0">
                <a:solidFill>
                  <a:schemeClr val="bg1"/>
                </a:solidFill>
              </a:rPr>
              <a:t> je </a:t>
            </a:r>
            <a:r>
              <a:rPr lang="en-US" sz="2000" dirty="0" err="1" smtClean="0">
                <a:solidFill>
                  <a:schemeClr val="bg1"/>
                </a:solidFill>
              </a:rPr>
              <a:t>i</a:t>
            </a:r>
            <a:r>
              <a:rPr lang="en-US" sz="2000" dirty="0" smtClean="0">
                <a:solidFill>
                  <a:schemeClr val="bg1"/>
                </a:solidFill>
              </a:rPr>
              <a:t> u </a:t>
            </a:r>
            <a:r>
              <a:rPr lang="en-US" sz="2000" dirty="0" err="1" smtClean="0">
                <a:solidFill>
                  <a:schemeClr val="bg1"/>
                </a:solidFill>
              </a:rPr>
              <a:t>masinstvu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npr</a:t>
            </a:r>
            <a:r>
              <a:rPr lang="en-US" sz="2000" dirty="0" smtClean="0">
                <a:solidFill>
                  <a:schemeClr val="bg1"/>
                </a:solidFill>
              </a:rPr>
              <a:t> u BMW-u - Chief Designer </a:t>
            </a:r>
            <a:r>
              <a:rPr lang="en-US" sz="2000" dirty="0" err="1" smtClean="0">
                <a:solidFill>
                  <a:schemeClr val="bg1"/>
                </a:solidFill>
              </a:rPr>
              <a:t>ima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mnogo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vecu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platu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od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Fied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Designera</a:t>
            </a:r>
            <a:r>
              <a:rPr lang="en-US" sz="2000" dirty="0" smtClean="0">
                <a:solidFill>
                  <a:schemeClr val="bg1"/>
                </a:solidFill>
              </a:rPr>
              <a:t>…”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pic>
        <p:nvPicPr>
          <p:cNvPr id="4" name="Picture 2" descr="https://upload.wikimedia.org/wikipedia/commons/c/c8/Industry_4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276600"/>
            <a:ext cx="5925345" cy="2878152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05000"/>
            <a:ext cx="35242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058025" cy="513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8662987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09600" y="1981200"/>
            <a:ext cx="784860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 Embedded </a:t>
            </a:r>
            <a:r>
              <a:rPr lang="en-US" sz="2400" dirty="0" err="1" smtClean="0">
                <a:solidFill>
                  <a:schemeClr val="accent2"/>
                </a:solidFill>
              </a:rPr>
              <a:t>sistemi</a:t>
            </a:r>
            <a:endParaRPr lang="en-US" sz="2400" dirty="0" smtClean="0">
              <a:solidFill>
                <a:schemeClr val="accent2"/>
              </a:solidFill>
            </a:endParaRPr>
          </a:p>
          <a:p>
            <a:pPr algn="ctr"/>
            <a:endParaRPr lang="en-US" sz="2400" dirty="0">
              <a:solidFill>
                <a:schemeClr val="accent2"/>
              </a:solidFill>
            </a:endParaRPr>
          </a:p>
          <a:p>
            <a:pPr algn="ctr"/>
            <a:endParaRPr lang="en-US" sz="2400" dirty="0">
              <a:solidFill>
                <a:schemeClr val="accent2"/>
              </a:solidFill>
            </a:endParaRPr>
          </a:p>
          <a:p>
            <a:pPr>
              <a:buFontTx/>
              <a:buChar char="•"/>
            </a:pPr>
            <a:r>
              <a:rPr lang="en-US" sz="2000" dirty="0" smtClean="0"/>
              <a:t> </a:t>
            </a:r>
            <a:r>
              <a:rPr lang="en-US" sz="2000" dirty="0" err="1" smtClean="0"/>
              <a:t>Pojam</a:t>
            </a:r>
            <a:r>
              <a:rPr lang="en-US" sz="2000" dirty="0" smtClean="0"/>
              <a:t> </a:t>
            </a:r>
            <a:r>
              <a:rPr lang="en-US" sz="2000" dirty="0" err="1" smtClean="0"/>
              <a:t>iz</a:t>
            </a:r>
            <a:r>
              <a:rPr lang="en-US" sz="2000" dirty="0" smtClean="0"/>
              <a:t> Industry 3.0 </a:t>
            </a:r>
          </a:p>
          <a:p>
            <a:pPr>
              <a:buFontTx/>
              <a:buChar char="•"/>
            </a:pPr>
            <a:r>
              <a:rPr lang="en-US" sz="2000" dirty="0" smtClean="0"/>
              <a:t> </a:t>
            </a:r>
            <a:r>
              <a:rPr lang="en-US" sz="2000" dirty="0" err="1" smtClean="0"/>
              <a:t>računarski</a:t>
            </a:r>
            <a:r>
              <a:rPr lang="en-US" sz="2000" dirty="0" smtClean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unapred</a:t>
            </a:r>
            <a:r>
              <a:rPr lang="en-US" sz="2000" dirty="0"/>
              <a:t> </a:t>
            </a:r>
            <a:r>
              <a:rPr lang="en-US" sz="2000" dirty="0" err="1"/>
              <a:t>predefinisanom</a:t>
            </a:r>
            <a:r>
              <a:rPr lang="en-US" sz="2000" dirty="0"/>
              <a:t> </a:t>
            </a:r>
            <a:r>
              <a:rPr lang="en-US" sz="2000" dirty="0" err="1"/>
              <a:t>funkcijom</a:t>
            </a:r>
            <a:r>
              <a:rPr lang="en-US" sz="2000" dirty="0"/>
              <a:t> </a:t>
            </a:r>
            <a:r>
              <a:rPr lang="en-US" sz="2000" dirty="0" err="1"/>
              <a:t>unutar</a:t>
            </a:r>
            <a:r>
              <a:rPr lang="en-US" sz="2000" dirty="0"/>
              <a:t> </a:t>
            </a:r>
            <a:r>
              <a:rPr lang="en-US" sz="2000" dirty="0" err="1"/>
              <a:t>složenijeg</a:t>
            </a:r>
            <a:r>
              <a:rPr lang="en-US" sz="2000" dirty="0"/>
              <a:t> </a:t>
            </a:r>
            <a:r>
              <a:rPr lang="en-US" sz="2000" dirty="0" err="1"/>
              <a:t>elektromehaničkog</a:t>
            </a:r>
            <a:r>
              <a:rPr lang="en-US" sz="2000" dirty="0"/>
              <a:t> </a:t>
            </a:r>
            <a:r>
              <a:rPr lang="en-US" sz="2000" dirty="0" err="1"/>
              <a:t>sistema</a:t>
            </a:r>
            <a:r>
              <a:rPr lang="en-US" sz="2000" dirty="0"/>
              <a:t> (</a:t>
            </a:r>
            <a:r>
              <a:rPr lang="en-US" sz="2000" dirty="0" err="1"/>
              <a:t>suprotno</a:t>
            </a:r>
            <a:r>
              <a:rPr lang="en-US" sz="2000" dirty="0"/>
              <a:t> </a:t>
            </a:r>
            <a:r>
              <a:rPr lang="en-US" sz="2000" dirty="0" err="1"/>
              <a:t>računaru</a:t>
            </a:r>
            <a:r>
              <a:rPr lang="en-US" sz="2000" dirty="0"/>
              <a:t> </a:t>
            </a:r>
            <a:r>
              <a:rPr lang="en-US" sz="2000" dirty="0" err="1"/>
              <a:t>opšte</a:t>
            </a:r>
            <a:r>
              <a:rPr lang="en-US" sz="2000" dirty="0"/>
              <a:t> </a:t>
            </a:r>
            <a:r>
              <a:rPr lang="en-US" sz="2000" dirty="0" err="1"/>
              <a:t>namene</a:t>
            </a:r>
            <a:r>
              <a:rPr lang="en-US" sz="2000" dirty="0"/>
              <a:t>) </a:t>
            </a:r>
          </a:p>
          <a:p>
            <a:pPr>
              <a:buFontTx/>
              <a:buChar char="•"/>
            </a:pPr>
            <a:r>
              <a:rPr lang="en-US" sz="2000" dirty="0"/>
              <a:t> Pored </a:t>
            </a:r>
            <a:r>
              <a:rPr lang="en-US" sz="2000" dirty="0" err="1"/>
              <a:t>standardnih</a:t>
            </a:r>
            <a:r>
              <a:rPr lang="en-US" sz="2000" dirty="0"/>
              <a:t> </a:t>
            </a:r>
            <a:r>
              <a:rPr lang="en-US" sz="2000" dirty="0" err="1"/>
              <a:t>računarskih</a:t>
            </a:r>
            <a:r>
              <a:rPr lang="en-US" sz="2000" dirty="0"/>
              <a:t> </a:t>
            </a:r>
            <a:r>
              <a:rPr lang="en-US" sz="2000" dirty="0" err="1"/>
              <a:t>resursa</a:t>
            </a:r>
            <a:r>
              <a:rPr lang="en-US" sz="2000" dirty="0"/>
              <a:t> </a:t>
            </a:r>
            <a:r>
              <a:rPr lang="en-US" sz="2000" dirty="0" err="1"/>
              <a:t>postoji</a:t>
            </a:r>
            <a:r>
              <a:rPr lang="en-US" sz="2000" dirty="0"/>
              <a:t> </a:t>
            </a:r>
            <a:r>
              <a:rPr lang="en-US" sz="2000" dirty="0" err="1"/>
              <a:t>interakcija</a:t>
            </a:r>
            <a:r>
              <a:rPr lang="en-US" sz="2000" dirty="0"/>
              <a:t> SW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periferijama</a:t>
            </a:r>
            <a:r>
              <a:rPr lang="en-US" sz="2000" dirty="0"/>
              <a:t>, </a:t>
            </a:r>
            <a:r>
              <a:rPr lang="en-US" sz="2000" dirty="0" err="1"/>
              <a:t>senzorima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aktuatorima</a:t>
            </a:r>
            <a:r>
              <a:rPr lang="en-US" sz="2000" dirty="0"/>
              <a:t> u </a:t>
            </a:r>
            <a:r>
              <a:rPr lang="en-US" sz="2000" dirty="0" err="1"/>
              <a:t>sistemu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objektu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SW </a:t>
            </a:r>
            <a:r>
              <a:rPr lang="en-US" sz="2000" dirty="0" err="1"/>
              <a:t>kontroliše</a:t>
            </a:r>
            <a:r>
              <a:rPr lang="en-US" sz="2000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1524000"/>
            <a:ext cx="78486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Hardverski</a:t>
            </a:r>
            <a:r>
              <a:rPr lang="en-US" sz="2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orijentisani</a:t>
            </a:r>
            <a:r>
              <a:rPr lang="en-US" sz="2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kursevi</a:t>
            </a:r>
            <a:r>
              <a:rPr lang="en-US" sz="2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na</a:t>
            </a:r>
            <a:r>
              <a:rPr lang="en-US" sz="2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ETF-u </a:t>
            </a:r>
            <a:r>
              <a:rPr lang="en-US" sz="2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svrha</a:t>
            </a:r>
            <a:r>
              <a:rPr lang="en-US" sz="2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formalna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akademska</a:t>
            </a:r>
            <a:r>
              <a:rPr lang="en-US" sz="2400" dirty="0">
                <a:solidFill>
                  <a:schemeClr val="bg1"/>
                </a:solidFill>
              </a:rPr>
              <a:t>: ETF master diploma </a:t>
            </a:r>
            <a:r>
              <a:rPr lang="en-US" sz="2400" dirty="0" err="1">
                <a:solidFill>
                  <a:schemeClr val="bg1"/>
                </a:solidFill>
              </a:rPr>
              <a:t>MSc</a:t>
            </a:r>
            <a:r>
              <a:rPr lang="en-US" sz="2400" dirty="0">
                <a:solidFill>
                  <a:schemeClr val="bg1"/>
                </a:solidFill>
              </a:rPr>
              <a:t> ECE 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akademska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praktična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dizajn</a:t>
            </a:r>
            <a:r>
              <a:rPr lang="en-US" sz="2400" dirty="0" smtClean="0">
                <a:solidFill>
                  <a:schemeClr val="bg1"/>
                </a:solidFill>
              </a:rPr>
              <a:t> SW+HW 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praktična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dizajn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računara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procesora</a:t>
            </a:r>
            <a:r>
              <a:rPr lang="en-US" sz="2400" dirty="0">
                <a:solidFill>
                  <a:schemeClr val="bg1"/>
                </a:solidFill>
              </a:rPr>
              <a:t> (? ? ?)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praktična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dizajn</a:t>
            </a:r>
            <a:r>
              <a:rPr lang="en-US" sz="2400" dirty="0">
                <a:solidFill>
                  <a:schemeClr val="bg1"/>
                </a:solidFill>
              </a:rPr>
              <a:t> embedded </a:t>
            </a:r>
            <a:r>
              <a:rPr lang="en-US" sz="2400" dirty="0" err="1">
                <a:solidFill>
                  <a:schemeClr val="bg1"/>
                </a:solidFill>
              </a:rPr>
              <a:t>sistema</a:t>
            </a:r>
            <a:r>
              <a:rPr lang="en-US" sz="2400" dirty="0">
                <a:solidFill>
                  <a:schemeClr val="bg1"/>
                </a:solidFill>
              </a:rPr>
              <a:t>    </a:t>
            </a:r>
            <a:r>
              <a:rPr lang="en-US" sz="2400" b="1" dirty="0">
                <a:solidFill>
                  <a:schemeClr val="bg1"/>
                </a:solidFill>
              </a:rPr>
              <a:t>(£ € </a:t>
            </a:r>
            <a:r>
              <a:rPr lang="en-US" sz="2400" b="1" dirty="0" smtClean="0">
                <a:solidFill>
                  <a:schemeClr val="bg1"/>
                </a:solidFill>
              </a:rPr>
              <a:t>$)!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…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105400"/>
            <a:ext cx="7086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embedded </a:t>
            </a:r>
            <a:r>
              <a:rPr lang="en-US" sz="2400" dirty="0" err="1" smtClean="0">
                <a:solidFill>
                  <a:schemeClr val="bg1"/>
                </a:solidFill>
              </a:rPr>
              <a:t>sistem</a:t>
            </a:r>
            <a:r>
              <a:rPr lang="en-US" sz="2400" dirty="0" smtClean="0">
                <a:solidFill>
                  <a:schemeClr val="bg1"/>
                </a:solidFill>
              </a:rPr>
              <a:t> + </a:t>
            </a:r>
            <a:r>
              <a:rPr lang="en-US" sz="2400" dirty="0" err="1" smtClean="0">
                <a:solidFill>
                  <a:schemeClr val="bg1"/>
                </a:solidFill>
              </a:rPr>
              <a:t>komunikacija</a:t>
            </a:r>
            <a:r>
              <a:rPr lang="en-US" sz="2400" dirty="0" smtClean="0">
                <a:solidFill>
                  <a:schemeClr val="bg1"/>
                </a:solidFill>
              </a:rPr>
              <a:t>  = smart </a:t>
            </a:r>
            <a:r>
              <a:rPr lang="en-US" sz="2400" dirty="0" err="1" smtClean="0">
                <a:solidFill>
                  <a:schemeClr val="bg1"/>
                </a:solidFill>
              </a:rPr>
              <a:t>sistem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smart1+smart2+…cloud=</a:t>
            </a:r>
            <a:r>
              <a:rPr lang="en-US" sz="2400" dirty="0" err="1" smtClean="0">
                <a:solidFill>
                  <a:schemeClr val="bg1"/>
                </a:solidFill>
              </a:rPr>
              <a:t>IoT</a:t>
            </a: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381000" y="1371600"/>
            <a:ext cx="8229600" cy="762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Koncepcija</a:t>
            </a:r>
            <a:r>
              <a:rPr kumimoji="0" lang="en-US" sz="28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upravlja</a:t>
            </a:r>
            <a:r>
              <a:rPr kumimoji="0" lang="sr-Latn-RS" sz="28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čkih</a:t>
            </a:r>
            <a:r>
              <a:rPr kumimoji="0" lang="sr-Latn-RS" sz="28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sistema</a:t>
            </a:r>
            <a:endParaRPr kumimoji="0" lang="en-US" sz="2800" b="1" i="0" u="none" strike="noStrike" kern="1200" cap="none" spc="0" normalizeH="0" baseline="0" noProof="0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533400" y="2209800"/>
            <a:ext cx="8229600" cy="2438400"/>
          </a:xfrm>
          <a:prstGeom prst="rect">
            <a:avLst/>
          </a:prstGeom>
        </p:spPr>
        <p:txBody>
          <a:bodyPr/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Centralizovano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merenje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kontrola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68680" marR="0" lvl="1" indent="-283464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industrijski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PC</a:t>
            </a:r>
          </a:p>
          <a:p>
            <a:pPr marL="868680" marR="0" lvl="1" indent="-283464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PLC</a:t>
            </a:r>
          </a:p>
          <a:p>
            <a:pPr marL="868680" marR="0" lvl="1" indent="-283464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Distribuirano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merenje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kontrola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(M2M)</a:t>
            </a:r>
          </a:p>
          <a:p>
            <a:pPr marL="868680" marR="0" lvl="1" indent="-283464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Mreža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mikrokontrolera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90600" y="533400"/>
            <a:ext cx="777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FontTx/>
              <a:buChar char="•"/>
            </a:pP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81000" y="4800600"/>
            <a:ext cx="8305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buFontTx/>
              <a:buChar char="•"/>
            </a:pPr>
            <a:r>
              <a:rPr lang="en-US" sz="2000" dirty="0"/>
              <a:t>A </a:t>
            </a:r>
            <a:r>
              <a:rPr lang="en-US" sz="2000" b="1" dirty="0"/>
              <a:t>microcontroller</a:t>
            </a:r>
            <a:r>
              <a:rPr lang="en-US" sz="2000" dirty="0"/>
              <a:t> (sometimes abbreviated </a:t>
            </a:r>
            <a:r>
              <a:rPr lang="en-US" sz="2000" b="1" dirty="0"/>
              <a:t>µC</a:t>
            </a:r>
            <a:r>
              <a:rPr lang="en-US" sz="2000" dirty="0"/>
              <a:t>, </a:t>
            </a:r>
            <a:r>
              <a:rPr lang="en-US" sz="2000" b="1" dirty="0" err="1"/>
              <a:t>uC</a:t>
            </a:r>
            <a:r>
              <a:rPr lang="en-US" sz="2000" dirty="0"/>
              <a:t> or </a:t>
            </a:r>
            <a:r>
              <a:rPr lang="en-US" sz="2000" b="1" dirty="0"/>
              <a:t>MCU</a:t>
            </a:r>
            <a:r>
              <a:rPr lang="en-US" sz="2000" dirty="0"/>
              <a:t>) is a small computer on a single integrated circuit containing a processor core, memory, and </a:t>
            </a:r>
            <a:r>
              <a:rPr lang="en-US" sz="2000" b="1" u="sng" dirty="0"/>
              <a:t>PROGRAMMABLE input/output peripherals</a:t>
            </a:r>
            <a:r>
              <a:rPr lang="en-US" sz="2000" dirty="0"/>
              <a:t> </a:t>
            </a:r>
          </a:p>
          <a:p>
            <a:pPr marL="342900" indent="-342900">
              <a:buFontTx/>
              <a:buChar char="•"/>
            </a:pPr>
            <a:r>
              <a:rPr lang="en-US" sz="2000" dirty="0"/>
              <a:t>Input/output peripherals: </a:t>
            </a:r>
            <a:r>
              <a:rPr lang="en-US" sz="2000" b="1" u="sng" dirty="0"/>
              <a:t>analog, digital, mix-signal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501650" y="1277938"/>
            <a:ext cx="37242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A Simple Control Task: </a:t>
            </a:r>
            <a:r>
              <a:rPr lang="sr-Latn-RS" sz="1800" b="1" dirty="0">
                <a:solidFill>
                  <a:schemeClr val="bg1"/>
                </a:solidFill>
                <a:latin typeface="Arial" charset="0"/>
              </a:rPr>
              <a:t>Industrial </a:t>
            </a: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Heating</a:t>
            </a:r>
            <a:r>
              <a:rPr lang="sr-Latn-RS" sz="1800" b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>
              <a:defRPr/>
            </a:pPr>
            <a:r>
              <a:rPr lang="sr-Latn-RS" sz="1800" b="1" dirty="0">
                <a:solidFill>
                  <a:schemeClr val="bg1"/>
                </a:solidFill>
                <a:latin typeface="Arial" charset="0"/>
              </a:rPr>
              <a:t>(for C2H5OH production...)</a:t>
            </a:r>
            <a:endParaRPr lang="en-US" sz="1800" b="1" dirty="0">
              <a:solidFill>
                <a:schemeClr val="bg1"/>
              </a:solidFill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– periodically read temperature (analog input)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– turn on/off heating according to temp. (1 digital output)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– current temperature is displayed (4 digit display)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– user can adjust temp, thresholds etc with buttons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(4 bits)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– serial interface to download temp. data for last 24 h (2 bit)</a:t>
            </a:r>
          </a:p>
          <a:p>
            <a:pPr>
              <a:defRPr/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  <a:latin typeface="Arial" charset="0"/>
            </a:endParaRPr>
          </a:p>
          <a:p>
            <a:pPr>
              <a:defRPr/>
            </a:pPr>
            <a:r>
              <a:rPr lang="en-US" sz="1800" b="1" dirty="0">
                <a:latin typeface="Arial" charset="0"/>
              </a:rPr>
              <a:t>● &gt;20 digital I/O lines, timer, serial interface, etc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309563" y="279400"/>
            <a:ext cx="8567737" cy="91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5400" rIns="63500" bIns="25400">
            <a:spAutoFit/>
          </a:bodyPr>
          <a:lstStyle/>
          <a:p>
            <a:pPr algn="ctr"/>
            <a:r>
              <a:rPr lang="sr-Latn-RS" sz="2800" b="1" dirty="0" smtClean="0">
                <a:solidFill>
                  <a:schemeClr val="bg1"/>
                </a:solidFill>
              </a:rPr>
              <a:t>Sistemsko projektovanje, primer: dizajn upravljačkog sistema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3911600" y="2362200"/>
            <a:ext cx="4799013" cy="2286000"/>
            <a:chOff x="2592" y="1488"/>
            <a:chExt cx="2895" cy="1379"/>
          </a:xfrm>
        </p:grpSpPr>
        <p:sp>
          <p:nvSpPr>
            <p:cNvPr id="12294" name="AutoShape 7"/>
            <p:cNvSpPr>
              <a:spLocks noChangeAspect="1" noChangeArrowheads="1" noTextEdit="1"/>
            </p:cNvSpPr>
            <p:nvPr/>
          </p:nvSpPr>
          <p:spPr bwMode="auto">
            <a:xfrm>
              <a:off x="2592" y="1488"/>
              <a:ext cx="2895" cy="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5" name="Line 9"/>
            <p:cNvSpPr>
              <a:spLocks noChangeShapeType="1"/>
            </p:cNvSpPr>
            <p:nvPr/>
          </p:nvSpPr>
          <p:spPr bwMode="auto">
            <a:xfrm flipH="1">
              <a:off x="3537" y="2581"/>
              <a:ext cx="324" cy="1"/>
            </a:xfrm>
            <a:prstGeom prst="line">
              <a:avLst/>
            </a:prstGeom>
            <a:noFill/>
            <a:ln w="61913">
              <a:solidFill>
                <a:srgbClr val="10254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6" name="Freeform 10"/>
            <p:cNvSpPr>
              <a:spLocks/>
            </p:cNvSpPr>
            <p:nvPr/>
          </p:nvSpPr>
          <p:spPr bwMode="auto">
            <a:xfrm>
              <a:off x="3369" y="2521"/>
              <a:ext cx="184" cy="122"/>
            </a:xfrm>
            <a:custGeom>
              <a:avLst/>
              <a:gdLst>
                <a:gd name="T0" fmla="*/ 184 w 184"/>
                <a:gd name="T1" fmla="*/ 122 h 122"/>
                <a:gd name="T2" fmla="*/ 0 w 184"/>
                <a:gd name="T3" fmla="*/ 60 h 122"/>
                <a:gd name="T4" fmla="*/ 184 w 184"/>
                <a:gd name="T5" fmla="*/ 0 h 122"/>
                <a:gd name="T6" fmla="*/ 184 w 184"/>
                <a:gd name="T7" fmla="*/ 122 h 1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"/>
                <a:gd name="T13" fmla="*/ 0 h 122"/>
                <a:gd name="T14" fmla="*/ 184 w 184"/>
                <a:gd name="T15" fmla="*/ 122 h 1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" h="122">
                  <a:moveTo>
                    <a:pt x="184" y="122"/>
                  </a:moveTo>
                  <a:lnTo>
                    <a:pt x="0" y="60"/>
                  </a:lnTo>
                  <a:lnTo>
                    <a:pt x="184" y="0"/>
                  </a:lnTo>
                  <a:lnTo>
                    <a:pt x="184" y="122"/>
                  </a:lnTo>
                  <a:close/>
                </a:path>
              </a:pathLst>
            </a:custGeom>
            <a:solidFill>
              <a:srgbClr val="10254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7" name="Rectangle 11"/>
            <p:cNvSpPr>
              <a:spLocks noChangeArrowheads="1"/>
            </p:cNvSpPr>
            <p:nvPr/>
          </p:nvSpPr>
          <p:spPr bwMode="auto">
            <a:xfrm>
              <a:off x="3861" y="1602"/>
              <a:ext cx="714" cy="1246"/>
            </a:xfrm>
            <a:prstGeom prst="rect">
              <a:avLst/>
            </a:prstGeom>
            <a:solidFill>
              <a:srgbClr val="285EA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8" name="Rectangle 12"/>
            <p:cNvSpPr>
              <a:spLocks noChangeArrowheads="1"/>
            </p:cNvSpPr>
            <p:nvPr/>
          </p:nvSpPr>
          <p:spPr bwMode="auto">
            <a:xfrm>
              <a:off x="3861" y="1602"/>
              <a:ext cx="714" cy="1246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Rectangle 13"/>
            <p:cNvSpPr>
              <a:spLocks noChangeArrowheads="1"/>
            </p:cNvSpPr>
            <p:nvPr/>
          </p:nvSpPr>
          <p:spPr bwMode="auto">
            <a:xfrm>
              <a:off x="4049" y="2138"/>
              <a:ext cx="32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000000"/>
                  </a:solidFill>
                  <a:latin typeface="Arial" charset="0"/>
                </a:rPr>
                <a:t>DUS</a:t>
              </a:r>
              <a:endParaRPr lang="en-US"/>
            </a:p>
          </p:txBody>
        </p:sp>
        <p:sp>
          <p:nvSpPr>
            <p:cNvPr id="12300" name="Rectangle 14"/>
            <p:cNvSpPr>
              <a:spLocks noChangeArrowheads="1"/>
            </p:cNvSpPr>
            <p:nvPr/>
          </p:nvSpPr>
          <p:spPr bwMode="auto">
            <a:xfrm>
              <a:off x="4844" y="1691"/>
              <a:ext cx="626" cy="311"/>
            </a:xfrm>
            <a:prstGeom prst="rect">
              <a:avLst/>
            </a:prstGeom>
            <a:solidFill>
              <a:srgbClr val="A6A6A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Rectangle 15"/>
            <p:cNvSpPr>
              <a:spLocks noChangeArrowheads="1"/>
            </p:cNvSpPr>
            <p:nvPr/>
          </p:nvSpPr>
          <p:spPr bwMode="auto">
            <a:xfrm>
              <a:off x="4844" y="1691"/>
              <a:ext cx="626" cy="311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Rectangle 16"/>
            <p:cNvSpPr>
              <a:spLocks noChangeArrowheads="1"/>
            </p:cNvSpPr>
            <p:nvPr/>
          </p:nvSpPr>
          <p:spPr bwMode="auto">
            <a:xfrm>
              <a:off x="4917" y="1759"/>
              <a:ext cx="555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000000"/>
                  </a:solidFill>
                  <a:latin typeface="Arial" charset="0"/>
                </a:rPr>
                <a:t>keypad</a:t>
              </a:r>
              <a:endParaRPr lang="en-US"/>
            </a:p>
          </p:txBody>
        </p:sp>
        <p:sp>
          <p:nvSpPr>
            <p:cNvPr id="12303" name="Rectangle 17"/>
            <p:cNvSpPr>
              <a:spLocks noChangeArrowheads="1"/>
            </p:cNvSpPr>
            <p:nvPr/>
          </p:nvSpPr>
          <p:spPr bwMode="auto">
            <a:xfrm>
              <a:off x="4844" y="2092"/>
              <a:ext cx="626" cy="311"/>
            </a:xfrm>
            <a:prstGeom prst="rect">
              <a:avLst/>
            </a:prstGeom>
            <a:solidFill>
              <a:srgbClr val="F8B57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Rectangle 18"/>
            <p:cNvSpPr>
              <a:spLocks noChangeArrowheads="1"/>
            </p:cNvSpPr>
            <p:nvPr/>
          </p:nvSpPr>
          <p:spPr bwMode="auto">
            <a:xfrm>
              <a:off x="4844" y="2092"/>
              <a:ext cx="626" cy="311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Rectangle 19"/>
            <p:cNvSpPr>
              <a:spLocks noChangeArrowheads="1"/>
            </p:cNvSpPr>
            <p:nvPr/>
          </p:nvSpPr>
          <p:spPr bwMode="auto">
            <a:xfrm>
              <a:off x="4924" y="2160"/>
              <a:ext cx="538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000000"/>
                  </a:solidFill>
                  <a:latin typeface="Arial" charset="0"/>
                </a:rPr>
                <a:t>display</a:t>
              </a:r>
              <a:endParaRPr lang="en-US"/>
            </a:p>
          </p:txBody>
        </p:sp>
        <p:sp>
          <p:nvSpPr>
            <p:cNvPr id="12306" name="Line 20"/>
            <p:cNvSpPr>
              <a:spLocks noChangeShapeType="1"/>
            </p:cNvSpPr>
            <p:nvPr/>
          </p:nvSpPr>
          <p:spPr bwMode="auto">
            <a:xfrm flipH="1">
              <a:off x="4662" y="1869"/>
              <a:ext cx="18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Freeform 21"/>
            <p:cNvSpPr>
              <a:spLocks/>
            </p:cNvSpPr>
            <p:nvPr/>
          </p:nvSpPr>
          <p:spPr bwMode="auto">
            <a:xfrm>
              <a:off x="4575" y="1838"/>
              <a:ext cx="95" cy="62"/>
            </a:xfrm>
            <a:custGeom>
              <a:avLst/>
              <a:gdLst>
                <a:gd name="T0" fmla="*/ 95 w 95"/>
                <a:gd name="T1" fmla="*/ 62 h 62"/>
                <a:gd name="T2" fmla="*/ 0 w 95"/>
                <a:gd name="T3" fmla="*/ 31 h 62"/>
                <a:gd name="T4" fmla="*/ 95 w 95"/>
                <a:gd name="T5" fmla="*/ 0 h 62"/>
                <a:gd name="T6" fmla="*/ 95 w 95"/>
                <a:gd name="T7" fmla="*/ 6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5"/>
                <a:gd name="T13" fmla="*/ 0 h 62"/>
                <a:gd name="T14" fmla="*/ 95 w 95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5" h="62">
                  <a:moveTo>
                    <a:pt x="95" y="62"/>
                  </a:moveTo>
                  <a:lnTo>
                    <a:pt x="0" y="31"/>
                  </a:lnTo>
                  <a:lnTo>
                    <a:pt x="95" y="0"/>
                  </a:lnTo>
                  <a:lnTo>
                    <a:pt x="95" y="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Line 22"/>
            <p:cNvSpPr>
              <a:spLocks noChangeShapeType="1"/>
            </p:cNvSpPr>
            <p:nvPr/>
          </p:nvSpPr>
          <p:spPr bwMode="auto">
            <a:xfrm>
              <a:off x="4575" y="2225"/>
              <a:ext cx="18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Freeform 23"/>
            <p:cNvSpPr>
              <a:spLocks/>
            </p:cNvSpPr>
            <p:nvPr/>
          </p:nvSpPr>
          <p:spPr bwMode="auto">
            <a:xfrm>
              <a:off x="4751" y="2194"/>
              <a:ext cx="93" cy="62"/>
            </a:xfrm>
            <a:custGeom>
              <a:avLst/>
              <a:gdLst>
                <a:gd name="T0" fmla="*/ 0 w 93"/>
                <a:gd name="T1" fmla="*/ 0 h 62"/>
                <a:gd name="T2" fmla="*/ 93 w 93"/>
                <a:gd name="T3" fmla="*/ 31 h 62"/>
                <a:gd name="T4" fmla="*/ 0 w 93"/>
                <a:gd name="T5" fmla="*/ 62 h 62"/>
                <a:gd name="T6" fmla="*/ 0 w 93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"/>
                <a:gd name="T13" fmla="*/ 0 h 62"/>
                <a:gd name="T14" fmla="*/ 93 w 93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" h="62">
                  <a:moveTo>
                    <a:pt x="0" y="0"/>
                  </a:moveTo>
                  <a:lnTo>
                    <a:pt x="93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Freeform 24"/>
            <p:cNvSpPr>
              <a:spLocks noEditPoints="1"/>
            </p:cNvSpPr>
            <p:nvPr/>
          </p:nvSpPr>
          <p:spPr bwMode="auto">
            <a:xfrm>
              <a:off x="2611" y="1780"/>
              <a:ext cx="758" cy="1068"/>
            </a:xfrm>
            <a:custGeom>
              <a:avLst/>
              <a:gdLst>
                <a:gd name="T0" fmla="*/ 367 w 758"/>
                <a:gd name="T1" fmla="*/ 941 h 1068"/>
                <a:gd name="T2" fmla="*/ 368 w 758"/>
                <a:gd name="T3" fmla="*/ 935 h 1068"/>
                <a:gd name="T4" fmla="*/ 371 w 758"/>
                <a:gd name="T5" fmla="*/ 931 h 1068"/>
                <a:gd name="T6" fmla="*/ 375 w 758"/>
                <a:gd name="T7" fmla="*/ 927 h 1068"/>
                <a:gd name="T8" fmla="*/ 380 w 758"/>
                <a:gd name="T9" fmla="*/ 926 h 1068"/>
                <a:gd name="T10" fmla="*/ 383 w 758"/>
                <a:gd name="T11" fmla="*/ 927 h 1068"/>
                <a:gd name="T12" fmla="*/ 387 w 758"/>
                <a:gd name="T13" fmla="*/ 931 h 1068"/>
                <a:gd name="T14" fmla="*/ 390 w 758"/>
                <a:gd name="T15" fmla="*/ 935 h 1068"/>
                <a:gd name="T16" fmla="*/ 391 w 758"/>
                <a:gd name="T17" fmla="*/ 941 h 1068"/>
                <a:gd name="T18" fmla="*/ 391 w 758"/>
                <a:gd name="T19" fmla="*/ 941 h 1068"/>
                <a:gd name="T20" fmla="*/ 390 w 758"/>
                <a:gd name="T21" fmla="*/ 946 h 1068"/>
                <a:gd name="T22" fmla="*/ 387 w 758"/>
                <a:gd name="T23" fmla="*/ 951 h 1068"/>
                <a:gd name="T24" fmla="*/ 383 w 758"/>
                <a:gd name="T25" fmla="*/ 953 h 1068"/>
                <a:gd name="T26" fmla="*/ 380 w 758"/>
                <a:gd name="T27" fmla="*/ 955 h 1068"/>
                <a:gd name="T28" fmla="*/ 375 w 758"/>
                <a:gd name="T29" fmla="*/ 953 h 1068"/>
                <a:gd name="T30" fmla="*/ 371 w 758"/>
                <a:gd name="T31" fmla="*/ 951 h 1068"/>
                <a:gd name="T32" fmla="*/ 368 w 758"/>
                <a:gd name="T33" fmla="*/ 946 h 1068"/>
                <a:gd name="T34" fmla="*/ 367 w 758"/>
                <a:gd name="T35" fmla="*/ 941 h 1068"/>
                <a:gd name="T36" fmla="*/ 367 w 758"/>
                <a:gd name="T37" fmla="*/ 941 h 1068"/>
                <a:gd name="T38" fmla="*/ 253 w 758"/>
                <a:gd name="T39" fmla="*/ 0 h 1068"/>
                <a:gd name="T40" fmla="*/ 253 w 758"/>
                <a:gd name="T41" fmla="*/ 178 h 1068"/>
                <a:gd name="T42" fmla="*/ 0 w 758"/>
                <a:gd name="T43" fmla="*/ 356 h 1068"/>
                <a:gd name="T44" fmla="*/ 0 w 758"/>
                <a:gd name="T45" fmla="*/ 1068 h 1068"/>
                <a:gd name="T46" fmla="*/ 758 w 758"/>
                <a:gd name="T47" fmla="*/ 1068 h 1068"/>
                <a:gd name="T48" fmla="*/ 758 w 758"/>
                <a:gd name="T49" fmla="*/ 356 h 1068"/>
                <a:gd name="T50" fmla="*/ 505 w 758"/>
                <a:gd name="T51" fmla="*/ 178 h 1068"/>
                <a:gd name="T52" fmla="*/ 505 w 758"/>
                <a:gd name="T53" fmla="*/ 0 h 1068"/>
                <a:gd name="T54" fmla="*/ 253 w 758"/>
                <a:gd name="T55" fmla="*/ 0 h 1068"/>
                <a:gd name="T56" fmla="*/ 253 w 758"/>
                <a:gd name="T57" fmla="*/ 0 h 10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58"/>
                <a:gd name="T88" fmla="*/ 0 h 1068"/>
                <a:gd name="T89" fmla="*/ 758 w 758"/>
                <a:gd name="T90" fmla="*/ 1068 h 10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58" h="1068">
                  <a:moveTo>
                    <a:pt x="367" y="941"/>
                  </a:moveTo>
                  <a:lnTo>
                    <a:pt x="368" y="935"/>
                  </a:lnTo>
                  <a:lnTo>
                    <a:pt x="371" y="931"/>
                  </a:lnTo>
                  <a:lnTo>
                    <a:pt x="375" y="927"/>
                  </a:lnTo>
                  <a:lnTo>
                    <a:pt x="380" y="926"/>
                  </a:lnTo>
                  <a:lnTo>
                    <a:pt x="383" y="927"/>
                  </a:lnTo>
                  <a:lnTo>
                    <a:pt x="387" y="931"/>
                  </a:lnTo>
                  <a:lnTo>
                    <a:pt x="390" y="935"/>
                  </a:lnTo>
                  <a:lnTo>
                    <a:pt x="391" y="941"/>
                  </a:lnTo>
                  <a:lnTo>
                    <a:pt x="390" y="946"/>
                  </a:lnTo>
                  <a:lnTo>
                    <a:pt x="387" y="951"/>
                  </a:lnTo>
                  <a:lnTo>
                    <a:pt x="383" y="953"/>
                  </a:lnTo>
                  <a:lnTo>
                    <a:pt x="380" y="955"/>
                  </a:lnTo>
                  <a:lnTo>
                    <a:pt x="375" y="953"/>
                  </a:lnTo>
                  <a:lnTo>
                    <a:pt x="371" y="951"/>
                  </a:lnTo>
                  <a:lnTo>
                    <a:pt x="368" y="946"/>
                  </a:lnTo>
                  <a:lnTo>
                    <a:pt x="367" y="941"/>
                  </a:lnTo>
                  <a:close/>
                  <a:moveTo>
                    <a:pt x="253" y="0"/>
                  </a:moveTo>
                  <a:lnTo>
                    <a:pt x="253" y="178"/>
                  </a:lnTo>
                  <a:lnTo>
                    <a:pt x="0" y="356"/>
                  </a:lnTo>
                  <a:lnTo>
                    <a:pt x="0" y="1068"/>
                  </a:lnTo>
                  <a:lnTo>
                    <a:pt x="758" y="1068"/>
                  </a:lnTo>
                  <a:lnTo>
                    <a:pt x="758" y="356"/>
                  </a:lnTo>
                  <a:lnTo>
                    <a:pt x="505" y="178"/>
                  </a:lnTo>
                  <a:lnTo>
                    <a:pt x="505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C8D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1" name="Freeform 25"/>
            <p:cNvSpPr>
              <a:spLocks/>
            </p:cNvSpPr>
            <p:nvPr/>
          </p:nvSpPr>
          <p:spPr bwMode="auto">
            <a:xfrm>
              <a:off x="2978" y="2706"/>
              <a:ext cx="24" cy="29"/>
            </a:xfrm>
            <a:custGeom>
              <a:avLst/>
              <a:gdLst>
                <a:gd name="T0" fmla="*/ 0 w 24"/>
                <a:gd name="T1" fmla="*/ 15 h 29"/>
                <a:gd name="T2" fmla="*/ 1 w 24"/>
                <a:gd name="T3" fmla="*/ 9 h 29"/>
                <a:gd name="T4" fmla="*/ 4 w 24"/>
                <a:gd name="T5" fmla="*/ 5 h 29"/>
                <a:gd name="T6" fmla="*/ 8 w 24"/>
                <a:gd name="T7" fmla="*/ 1 h 29"/>
                <a:gd name="T8" fmla="*/ 13 w 24"/>
                <a:gd name="T9" fmla="*/ 0 h 29"/>
                <a:gd name="T10" fmla="*/ 16 w 24"/>
                <a:gd name="T11" fmla="*/ 1 h 29"/>
                <a:gd name="T12" fmla="*/ 20 w 24"/>
                <a:gd name="T13" fmla="*/ 5 h 29"/>
                <a:gd name="T14" fmla="*/ 23 w 24"/>
                <a:gd name="T15" fmla="*/ 9 h 29"/>
                <a:gd name="T16" fmla="*/ 24 w 24"/>
                <a:gd name="T17" fmla="*/ 15 h 29"/>
                <a:gd name="T18" fmla="*/ 24 w 24"/>
                <a:gd name="T19" fmla="*/ 15 h 29"/>
                <a:gd name="T20" fmla="*/ 23 w 24"/>
                <a:gd name="T21" fmla="*/ 20 h 29"/>
                <a:gd name="T22" fmla="*/ 20 w 24"/>
                <a:gd name="T23" fmla="*/ 25 h 29"/>
                <a:gd name="T24" fmla="*/ 16 w 24"/>
                <a:gd name="T25" fmla="*/ 27 h 29"/>
                <a:gd name="T26" fmla="*/ 13 w 24"/>
                <a:gd name="T27" fmla="*/ 29 h 29"/>
                <a:gd name="T28" fmla="*/ 8 w 24"/>
                <a:gd name="T29" fmla="*/ 27 h 29"/>
                <a:gd name="T30" fmla="*/ 4 w 24"/>
                <a:gd name="T31" fmla="*/ 25 h 29"/>
                <a:gd name="T32" fmla="*/ 1 w 24"/>
                <a:gd name="T33" fmla="*/ 20 h 29"/>
                <a:gd name="T34" fmla="*/ 0 w 24"/>
                <a:gd name="T35" fmla="*/ 15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9"/>
                <a:gd name="T56" fmla="*/ 24 w 24"/>
                <a:gd name="T57" fmla="*/ 29 h 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9">
                  <a:moveTo>
                    <a:pt x="0" y="15"/>
                  </a:moveTo>
                  <a:lnTo>
                    <a:pt x="1" y="9"/>
                  </a:lnTo>
                  <a:lnTo>
                    <a:pt x="4" y="5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20" y="5"/>
                  </a:lnTo>
                  <a:lnTo>
                    <a:pt x="23" y="9"/>
                  </a:lnTo>
                  <a:lnTo>
                    <a:pt x="24" y="15"/>
                  </a:lnTo>
                  <a:lnTo>
                    <a:pt x="23" y="20"/>
                  </a:lnTo>
                  <a:lnTo>
                    <a:pt x="20" y="25"/>
                  </a:lnTo>
                  <a:lnTo>
                    <a:pt x="16" y="27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1" y="20"/>
                  </a:lnTo>
                  <a:lnTo>
                    <a:pt x="0" y="15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26"/>
            <p:cNvSpPr>
              <a:spLocks noChangeShapeType="1"/>
            </p:cNvSpPr>
            <p:nvPr/>
          </p:nvSpPr>
          <p:spPr bwMode="auto">
            <a:xfrm flipV="1">
              <a:off x="2991" y="2735"/>
              <a:ext cx="1" cy="1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Freeform 27"/>
            <p:cNvSpPr>
              <a:spLocks/>
            </p:cNvSpPr>
            <p:nvPr/>
          </p:nvSpPr>
          <p:spPr bwMode="auto">
            <a:xfrm>
              <a:off x="2914" y="2492"/>
              <a:ext cx="455" cy="178"/>
            </a:xfrm>
            <a:custGeom>
              <a:avLst/>
              <a:gdLst>
                <a:gd name="T0" fmla="*/ 455 w 455"/>
                <a:gd name="T1" fmla="*/ 0 h 178"/>
                <a:gd name="T2" fmla="*/ 0 w 455"/>
                <a:gd name="T3" fmla="*/ 0 h 178"/>
                <a:gd name="T4" fmla="*/ 228 w 455"/>
                <a:gd name="T5" fmla="*/ 89 h 178"/>
                <a:gd name="T6" fmla="*/ 0 w 455"/>
                <a:gd name="T7" fmla="*/ 178 h 178"/>
                <a:gd name="T8" fmla="*/ 455 w 455"/>
                <a:gd name="T9" fmla="*/ 178 h 1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5"/>
                <a:gd name="T16" fmla="*/ 0 h 178"/>
                <a:gd name="T17" fmla="*/ 455 w 455"/>
                <a:gd name="T18" fmla="*/ 178 h 1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5" h="178">
                  <a:moveTo>
                    <a:pt x="455" y="0"/>
                  </a:moveTo>
                  <a:lnTo>
                    <a:pt x="0" y="0"/>
                  </a:lnTo>
                  <a:lnTo>
                    <a:pt x="228" y="89"/>
                  </a:lnTo>
                  <a:lnTo>
                    <a:pt x="0" y="178"/>
                  </a:lnTo>
                  <a:lnTo>
                    <a:pt x="455" y="178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Freeform 28"/>
            <p:cNvSpPr>
              <a:spLocks/>
            </p:cNvSpPr>
            <p:nvPr/>
          </p:nvSpPr>
          <p:spPr bwMode="auto">
            <a:xfrm>
              <a:off x="2611" y="1780"/>
              <a:ext cx="758" cy="1068"/>
            </a:xfrm>
            <a:custGeom>
              <a:avLst/>
              <a:gdLst>
                <a:gd name="T0" fmla="*/ 253 w 758"/>
                <a:gd name="T1" fmla="*/ 0 h 1068"/>
                <a:gd name="T2" fmla="*/ 253 w 758"/>
                <a:gd name="T3" fmla="*/ 178 h 1068"/>
                <a:gd name="T4" fmla="*/ 0 w 758"/>
                <a:gd name="T5" fmla="*/ 356 h 1068"/>
                <a:gd name="T6" fmla="*/ 0 w 758"/>
                <a:gd name="T7" fmla="*/ 1068 h 1068"/>
                <a:gd name="T8" fmla="*/ 758 w 758"/>
                <a:gd name="T9" fmla="*/ 1068 h 1068"/>
                <a:gd name="T10" fmla="*/ 758 w 758"/>
                <a:gd name="T11" fmla="*/ 356 h 1068"/>
                <a:gd name="T12" fmla="*/ 505 w 758"/>
                <a:gd name="T13" fmla="*/ 178 h 1068"/>
                <a:gd name="T14" fmla="*/ 505 w 758"/>
                <a:gd name="T15" fmla="*/ 0 h 10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58"/>
                <a:gd name="T25" fmla="*/ 0 h 1068"/>
                <a:gd name="T26" fmla="*/ 758 w 758"/>
                <a:gd name="T27" fmla="*/ 1068 h 10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58" h="1068">
                  <a:moveTo>
                    <a:pt x="253" y="0"/>
                  </a:moveTo>
                  <a:lnTo>
                    <a:pt x="253" y="178"/>
                  </a:lnTo>
                  <a:lnTo>
                    <a:pt x="0" y="356"/>
                  </a:lnTo>
                  <a:lnTo>
                    <a:pt x="0" y="1068"/>
                  </a:lnTo>
                  <a:lnTo>
                    <a:pt x="758" y="1068"/>
                  </a:lnTo>
                  <a:lnTo>
                    <a:pt x="758" y="356"/>
                  </a:lnTo>
                  <a:lnTo>
                    <a:pt x="505" y="178"/>
                  </a:lnTo>
                  <a:lnTo>
                    <a:pt x="505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Freeform 29"/>
            <p:cNvSpPr>
              <a:spLocks/>
            </p:cNvSpPr>
            <p:nvPr/>
          </p:nvSpPr>
          <p:spPr bwMode="auto">
            <a:xfrm>
              <a:off x="2991" y="1602"/>
              <a:ext cx="785" cy="623"/>
            </a:xfrm>
            <a:custGeom>
              <a:avLst/>
              <a:gdLst>
                <a:gd name="T0" fmla="*/ 0 w 785"/>
                <a:gd name="T1" fmla="*/ 445 h 623"/>
                <a:gd name="T2" fmla="*/ 0 w 785"/>
                <a:gd name="T3" fmla="*/ 0 h 623"/>
                <a:gd name="T4" fmla="*/ 525 w 785"/>
                <a:gd name="T5" fmla="*/ 0 h 623"/>
                <a:gd name="T6" fmla="*/ 525 w 785"/>
                <a:gd name="T7" fmla="*/ 623 h 623"/>
                <a:gd name="T8" fmla="*/ 785 w 785"/>
                <a:gd name="T9" fmla="*/ 623 h 6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5"/>
                <a:gd name="T16" fmla="*/ 0 h 623"/>
                <a:gd name="T17" fmla="*/ 785 w 785"/>
                <a:gd name="T18" fmla="*/ 623 h 6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5" h="623">
                  <a:moveTo>
                    <a:pt x="0" y="445"/>
                  </a:moveTo>
                  <a:lnTo>
                    <a:pt x="0" y="0"/>
                  </a:lnTo>
                  <a:lnTo>
                    <a:pt x="525" y="0"/>
                  </a:lnTo>
                  <a:lnTo>
                    <a:pt x="525" y="623"/>
                  </a:lnTo>
                  <a:lnTo>
                    <a:pt x="785" y="623"/>
                  </a:lnTo>
                </a:path>
              </a:pathLst>
            </a:custGeom>
            <a:noFill/>
            <a:ln w="14288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Freeform 30"/>
            <p:cNvSpPr>
              <a:spLocks/>
            </p:cNvSpPr>
            <p:nvPr/>
          </p:nvSpPr>
          <p:spPr bwMode="auto">
            <a:xfrm>
              <a:off x="3767" y="2194"/>
              <a:ext cx="94" cy="62"/>
            </a:xfrm>
            <a:custGeom>
              <a:avLst/>
              <a:gdLst>
                <a:gd name="T0" fmla="*/ 0 w 94"/>
                <a:gd name="T1" fmla="*/ 0 h 62"/>
                <a:gd name="T2" fmla="*/ 94 w 94"/>
                <a:gd name="T3" fmla="*/ 31 h 62"/>
                <a:gd name="T4" fmla="*/ 0 w 94"/>
                <a:gd name="T5" fmla="*/ 62 h 62"/>
                <a:gd name="T6" fmla="*/ 0 w 94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"/>
                <a:gd name="T13" fmla="*/ 0 h 62"/>
                <a:gd name="T14" fmla="*/ 94 w 94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" h="62">
                  <a:moveTo>
                    <a:pt x="0" y="0"/>
                  </a:moveTo>
                  <a:lnTo>
                    <a:pt x="94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Freeform 31"/>
            <p:cNvSpPr>
              <a:spLocks/>
            </p:cNvSpPr>
            <p:nvPr/>
          </p:nvSpPr>
          <p:spPr bwMode="auto">
            <a:xfrm>
              <a:off x="2972" y="2025"/>
              <a:ext cx="45" cy="44"/>
            </a:xfrm>
            <a:custGeom>
              <a:avLst/>
              <a:gdLst>
                <a:gd name="T0" fmla="*/ 0 w 45"/>
                <a:gd name="T1" fmla="*/ 22 h 44"/>
                <a:gd name="T2" fmla="*/ 3 w 45"/>
                <a:gd name="T3" fmla="*/ 13 h 44"/>
                <a:gd name="T4" fmla="*/ 6 w 45"/>
                <a:gd name="T5" fmla="*/ 6 h 44"/>
                <a:gd name="T6" fmla="*/ 14 w 45"/>
                <a:gd name="T7" fmla="*/ 1 h 44"/>
                <a:gd name="T8" fmla="*/ 22 w 45"/>
                <a:gd name="T9" fmla="*/ 0 h 44"/>
                <a:gd name="T10" fmla="*/ 31 w 45"/>
                <a:gd name="T11" fmla="*/ 1 h 44"/>
                <a:gd name="T12" fmla="*/ 39 w 45"/>
                <a:gd name="T13" fmla="*/ 6 h 44"/>
                <a:gd name="T14" fmla="*/ 44 w 45"/>
                <a:gd name="T15" fmla="*/ 13 h 44"/>
                <a:gd name="T16" fmla="*/ 45 w 45"/>
                <a:gd name="T17" fmla="*/ 22 h 44"/>
                <a:gd name="T18" fmla="*/ 45 w 45"/>
                <a:gd name="T19" fmla="*/ 22 h 44"/>
                <a:gd name="T20" fmla="*/ 44 w 45"/>
                <a:gd name="T21" fmla="*/ 31 h 44"/>
                <a:gd name="T22" fmla="*/ 39 w 45"/>
                <a:gd name="T23" fmla="*/ 38 h 44"/>
                <a:gd name="T24" fmla="*/ 31 w 45"/>
                <a:gd name="T25" fmla="*/ 43 h 44"/>
                <a:gd name="T26" fmla="*/ 22 w 45"/>
                <a:gd name="T27" fmla="*/ 44 h 44"/>
                <a:gd name="T28" fmla="*/ 14 w 45"/>
                <a:gd name="T29" fmla="*/ 43 h 44"/>
                <a:gd name="T30" fmla="*/ 6 w 45"/>
                <a:gd name="T31" fmla="*/ 38 h 44"/>
                <a:gd name="T32" fmla="*/ 3 w 45"/>
                <a:gd name="T33" fmla="*/ 31 h 44"/>
                <a:gd name="T34" fmla="*/ 0 w 45"/>
                <a:gd name="T35" fmla="*/ 22 h 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44"/>
                <a:gd name="T56" fmla="*/ 45 w 45"/>
                <a:gd name="T57" fmla="*/ 44 h 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44">
                  <a:moveTo>
                    <a:pt x="0" y="22"/>
                  </a:moveTo>
                  <a:lnTo>
                    <a:pt x="3" y="13"/>
                  </a:lnTo>
                  <a:lnTo>
                    <a:pt x="6" y="6"/>
                  </a:lnTo>
                  <a:lnTo>
                    <a:pt x="14" y="1"/>
                  </a:lnTo>
                  <a:lnTo>
                    <a:pt x="22" y="0"/>
                  </a:lnTo>
                  <a:lnTo>
                    <a:pt x="31" y="1"/>
                  </a:lnTo>
                  <a:lnTo>
                    <a:pt x="39" y="6"/>
                  </a:lnTo>
                  <a:lnTo>
                    <a:pt x="44" y="13"/>
                  </a:lnTo>
                  <a:lnTo>
                    <a:pt x="45" y="22"/>
                  </a:lnTo>
                  <a:lnTo>
                    <a:pt x="44" y="31"/>
                  </a:lnTo>
                  <a:lnTo>
                    <a:pt x="39" y="38"/>
                  </a:lnTo>
                  <a:lnTo>
                    <a:pt x="31" y="43"/>
                  </a:lnTo>
                  <a:lnTo>
                    <a:pt x="22" y="44"/>
                  </a:lnTo>
                  <a:lnTo>
                    <a:pt x="14" y="43"/>
                  </a:lnTo>
                  <a:lnTo>
                    <a:pt x="6" y="38"/>
                  </a:lnTo>
                  <a:lnTo>
                    <a:pt x="3" y="3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Freeform 32"/>
            <p:cNvSpPr>
              <a:spLocks/>
            </p:cNvSpPr>
            <p:nvPr/>
          </p:nvSpPr>
          <p:spPr bwMode="auto">
            <a:xfrm>
              <a:off x="2972" y="2025"/>
              <a:ext cx="45" cy="44"/>
            </a:xfrm>
            <a:custGeom>
              <a:avLst/>
              <a:gdLst>
                <a:gd name="T0" fmla="*/ 0 w 45"/>
                <a:gd name="T1" fmla="*/ 22 h 44"/>
                <a:gd name="T2" fmla="*/ 3 w 45"/>
                <a:gd name="T3" fmla="*/ 13 h 44"/>
                <a:gd name="T4" fmla="*/ 6 w 45"/>
                <a:gd name="T5" fmla="*/ 6 h 44"/>
                <a:gd name="T6" fmla="*/ 14 w 45"/>
                <a:gd name="T7" fmla="*/ 1 h 44"/>
                <a:gd name="T8" fmla="*/ 22 w 45"/>
                <a:gd name="T9" fmla="*/ 0 h 44"/>
                <a:gd name="T10" fmla="*/ 31 w 45"/>
                <a:gd name="T11" fmla="*/ 1 h 44"/>
                <a:gd name="T12" fmla="*/ 39 w 45"/>
                <a:gd name="T13" fmla="*/ 6 h 44"/>
                <a:gd name="T14" fmla="*/ 44 w 45"/>
                <a:gd name="T15" fmla="*/ 13 h 44"/>
                <a:gd name="T16" fmla="*/ 45 w 45"/>
                <a:gd name="T17" fmla="*/ 22 h 44"/>
                <a:gd name="T18" fmla="*/ 45 w 45"/>
                <a:gd name="T19" fmla="*/ 22 h 44"/>
                <a:gd name="T20" fmla="*/ 44 w 45"/>
                <a:gd name="T21" fmla="*/ 31 h 44"/>
                <a:gd name="T22" fmla="*/ 39 w 45"/>
                <a:gd name="T23" fmla="*/ 38 h 44"/>
                <a:gd name="T24" fmla="*/ 31 w 45"/>
                <a:gd name="T25" fmla="*/ 43 h 44"/>
                <a:gd name="T26" fmla="*/ 22 w 45"/>
                <a:gd name="T27" fmla="*/ 44 h 44"/>
                <a:gd name="T28" fmla="*/ 14 w 45"/>
                <a:gd name="T29" fmla="*/ 43 h 44"/>
                <a:gd name="T30" fmla="*/ 6 w 45"/>
                <a:gd name="T31" fmla="*/ 38 h 44"/>
                <a:gd name="T32" fmla="*/ 3 w 45"/>
                <a:gd name="T33" fmla="*/ 31 h 44"/>
                <a:gd name="T34" fmla="*/ 0 w 45"/>
                <a:gd name="T35" fmla="*/ 22 h 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44"/>
                <a:gd name="T56" fmla="*/ 45 w 45"/>
                <a:gd name="T57" fmla="*/ 44 h 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44">
                  <a:moveTo>
                    <a:pt x="0" y="22"/>
                  </a:moveTo>
                  <a:lnTo>
                    <a:pt x="3" y="13"/>
                  </a:lnTo>
                  <a:lnTo>
                    <a:pt x="6" y="6"/>
                  </a:lnTo>
                  <a:lnTo>
                    <a:pt x="14" y="1"/>
                  </a:lnTo>
                  <a:lnTo>
                    <a:pt x="22" y="0"/>
                  </a:lnTo>
                  <a:lnTo>
                    <a:pt x="31" y="1"/>
                  </a:lnTo>
                  <a:lnTo>
                    <a:pt x="39" y="6"/>
                  </a:lnTo>
                  <a:lnTo>
                    <a:pt x="44" y="13"/>
                  </a:lnTo>
                  <a:lnTo>
                    <a:pt x="45" y="22"/>
                  </a:lnTo>
                  <a:lnTo>
                    <a:pt x="44" y="31"/>
                  </a:lnTo>
                  <a:lnTo>
                    <a:pt x="39" y="38"/>
                  </a:lnTo>
                  <a:lnTo>
                    <a:pt x="31" y="43"/>
                  </a:lnTo>
                  <a:lnTo>
                    <a:pt x="22" y="44"/>
                  </a:lnTo>
                  <a:lnTo>
                    <a:pt x="14" y="43"/>
                  </a:lnTo>
                  <a:lnTo>
                    <a:pt x="6" y="38"/>
                  </a:lnTo>
                  <a:lnTo>
                    <a:pt x="3" y="31"/>
                  </a:lnTo>
                  <a:lnTo>
                    <a:pt x="0" y="2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Line 33"/>
            <p:cNvSpPr>
              <a:spLocks noChangeShapeType="1"/>
            </p:cNvSpPr>
            <p:nvPr/>
          </p:nvSpPr>
          <p:spPr bwMode="auto">
            <a:xfrm>
              <a:off x="4662" y="2581"/>
              <a:ext cx="3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Freeform 34"/>
            <p:cNvSpPr>
              <a:spLocks/>
            </p:cNvSpPr>
            <p:nvPr/>
          </p:nvSpPr>
          <p:spPr bwMode="auto">
            <a:xfrm>
              <a:off x="4575" y="2550"/>
              <a:ext cx="95" cy="62"/>
            </a:xfrm>
            <a:custGeom>
              <a:avLst/>
              <a:gdLst>
                <a:gd name="T0" fmla="*/ 95 w 95"/>
                <a:gd name="T1" fmla="*/ 62 h 62"/>
                <a:gd name="T2" fmla="*/ 0 w 95"/>
                <a:gd name="T3" fmla="*/ 31 h 62"/>
                <a:gd name="T4" fmla="*/ 95 w 95"/>
                <a:gd name="T5" fmla="*/ 0 h 62"/>
                <a:gd name="T6" fmla="*/ 95 w 95"/>
                <a:gd name="T7" fmla="*/ 62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5"/>
                <a:gd name="T13" fmla="*/ 0 h 62"/>
                <a:gd name="T14" fmla="*/ 95 w 95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5" h="62">
                  <a:moveTo>
                    <a:pt x="95" y="62"/>
                  </a:moveTo>
                  <a:lnTo>
                    <a:pt x="0" y="31"/>
                  </a:lnTo>
                  <a:lnTo>
                    <a:pt x="95" y="0"/>
                  </a:lnTo>
                  <a:lnTo>
                    <a:pt x="95" y="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Freeform 35"/>
            <p:cNvSpPr>
              <a:spLocks/>
            </p:cNvSpPr>
            <p:nvPr/>
          </p:nvSpPr>
          <p:spPr bwMode="auto">
            <a:xfrm>
              <a:off x="5018" y="2550"/>
              <a:ext cx="94" cy="62"/>
            </a:xfrm>
            <a:custGeom>
              <a:avLst/>
              <a:gdLst>
                <a:gd name="T0" fmla="*/ 0 w 94"/>
                <a:gd name="T1" fmla="*/ 0 h 62"/>
                <a:gd name="T2" fmla="*/ 94 w 94"/>
                <a:gd name="T3" fmla="*/ 31 h 62"/>
                <a:gd name="T4" fmla="*/ 0 w 94"/>
                <a:gd name="T5" fmla="*/ 62 h 62"/>
                <a:gd name="T6" fmla="*/ 0 w 94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"/>
                <a:gd name="T13" fmla="*/ 0 h 62"/>
                <a:gd name="T14" fmla="*/ 94 w 94"/>
                <a:gd name="T15" fmla="*/ 62 h 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" h="62">
                  <a:moveTo>
                    <a:pt x="0" y="0"/>
                  </a:moveTo>
                  <a:lnTo>
                    <a:pt x="94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Rectangle 36"/>
            <p:cNvSpPr>
              <a:spLocks noChangeArrowheads="1"/>
            </p:cNvSpPr>
            <p:nvPr/>
          </p:nvSpPr>
          <p:spPr bwMode="auto">
            <a:xfrm>
              <a:off x="4682" y="2483"/>
              <a:ext cx="148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RS</a:t>
              </a:r>
              <a:endParaRPr lang="en-US"/>
            </a:p>
          </p:txBody>
        </p:sp>
        <p:sp>
          <p:nvSpPr>
            <p:cNvPr id="12323" name="Rectangle 37"/>
            <p:cNvSpPr>
              <a:spLocks noChangeArrowheads="1"/>
            </p:cNvSpPr>
            <p:nvPr/>
          </p:nvSpPr>
          <p:spPr bwMode="auto">
            <a:xfrm>
              <a:off x="4785" y="2483"/>
              <a:ext cx="63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-</a:t>
              </a:r>
              <a:endParaRPr lang="en-US"/>
            </a:p>
          </p:txBody>
        </p:sp>
        <p:sp>
          <p:nvSpPr>
            <p:cNvPr id="12324" name="Rectangle 38"/>
            <p:cNvSpPr>
              <a:spLocks noChangeArrowheads="1"/>
            </p:cNvSpPr>
            <p:nvPr/>
          </p:nvSpPr>
          <p:spPr bwMode="auto">
            <a:xfrm>
              <a:off x="4810" y="2483"/>
              <a:ext cx="170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232</a:t>
              </a:r>
              <a:endParaRPr lang="en-US"/>
            </a:p>
          </p:txBody>
        </p:sp>
        <p:sp>
          <p:nvSpPr>
            <p:cNvPr id="12325" name="Rectangle 39"/>
            <p:cNvSpPr>
              <a:spLocks noChangeArrowheads="1"/>
            </p:cNvSpPr>
            <p:nvPr/>
          </p:nvSpPr>
          <p:spPr bwMode="auto">
            <a:xfrm>
              <a:off x="3111" y="1521"/>
              <a:ext cx="238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temp </a:t>
              </a:r>
              <a:endParaRPr lang="en-US"/>
            </a:p>
          </p:txBody>
        </p:sp>
        <p:sp>
          <p:nvSpPr>
            <p:cNvPr id="12326" name="Rectangle 40"/>
            <p:cNvSpPr>
              <a:spLocks noChangeArrowheads="1"/>
            </p:cNvSpPr>
            <p:nvPr/>
          </p:nvSpPr>
          <p:spPr bwMode="auto">
            <a:xfrm>
              <a:off x="3297" y="1509"/>
              <a:ext cx="48" cy="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o</a:t>
              </a:r>
              <a:endParaRPr lang="en-US"/>
            </a:p>
          </p:txBody>
        </p:sp>
        <p:sp>
          <p:nvSpPr>
            <p:cNvPr id="12327" name="Rectangle 41"/>
            <p:cNvSpPr>
              <a:spLocks noChangeArrowheads="1"/>
            </p:cNvSpPr>
            <p:nvPr/>
          </p:nvSpPr>
          <p:spPr bwMode="auto">
            <a:xfrm>
              <a:off x="3325" y="1521"/>
              <a:ext cx="9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C</a:t>
              </a:r>
              <a:endParaRPr lang="en-US"/>
            </a:p>
          </p:txBody>
        </p:sp>
        <p:sp>
          <p:nvSpPr>
            <p:cNvPr id="12328" name="Rectangle 42"/>
            <p:cNvSpPr>
              <a:spLocks noChangeArrowheads="1"/>
            </p:cNvSpPr>
            <p:nvPr/>
          </p:nvSpPr>
          <p:spPr bwMode="auto">
            <a:xfrm>
              <a:off x="3511" y="2429"/>
              <a:ext cx="14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On</a:t>
              </a:r>
              <a:endParaRPr lang="en-US"/>
            </a:p>
          </p:txBody>
        </p:sp>
        <p:sp>
          <p:nvSpPr>
            <p:cNvPr id="12329" name="Rectangle 43"/>
            <p:cNvSpPr>
              <a:spLocks noChangeArrowheads="1"/>
            </p:cNvSpPr>
            <p:nvPr/>
          </p:nvSpPr>
          <p:spPr bwMode="auto">
            <a:xfrm>
              <a:off x="3610" y="2429"/>
              <a:ext cx="58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/</a:t>
              </a:r>
              <a:endParaRPr lang="en-US"/>
            </a:p>
          </p:txBody>
        </p:sp>
        <p:sp>
          <p:nvSpPr>
            <p:cNvPr id="12330" name="Rectangle 44"/>
            <p:cNvSpPr>
              <a:spLocks noChangeArrowheads="1"/>
            </p:cNvSpPr>
            <p:nvPr/>
          </p:nvSpPr>
          <p:spPr bwMode="auto">
            <a:xfrm>
              <a:off x="3630" y="2429"/>
              <a:ext cx="144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Off</a:t>
              </a:r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20700" y="1714500"/>
          <a:ext cx="8294688" cy="4143375"/>
        </p:xfrm>
        <a:graphic>
          <a:graphicData uri="http://schemas.openxmlformats.org/presentationml/2006/ole">
            <p:oleObj spid="_x0000_s159746" name="Visio" r:id="rId3" imgW="5082845" imgH="2540081" progId="Visio.Drawing.11">
              <p:embed/>
            </p:oleObj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33438" y="906463"/>
            <a:ext cx="7724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000" dirty="0"/>
              <a:t> DUS </a:t>
            </a:r>
            <a:r>
              <a:rPr lang="sr-Latn-RS" sz="2000" dirty="0" smtClean="0"/>
              <a:t>kao</a:t>
            </a:r>
            <a:r>
              <a:rPr lang="en-US" sz="2000" dirty="0" smtClean="0"/>
              <a:t> </a:t>
            </a:r>
            <a:r>
              <a:rPr lang="en-US" sz="2000" dirty="0" err="1"/>
              <a:t>mikroprocesorski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endParaRPr lang="de-DE" sz="20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3400" y="304800"/>
            <a:ext cx="7823200" cy="3990975"/>
            <a:chOff x="533400" y="838200"/>
            <a:chExt cx="7823200" cy="3990975"/>
          </a:xfrm>
        </p:grpSpPr>
        <p:graphicFrame>
          <p:nvGraphicFramePr>
            <p:cNvPr id="2050" name="Object 4"/>
            <p:cNvGraphicFramePr>
              <a:graphicFrameLocks noChangeAspect="1"/>
            </p:cNvGraphicFramePr>
            <p:nvPr/>
          </p:nvGraphicFramePr>
          <p:xfrm>
            <a:off x="533400" y="838200"/>
            <a:ext cx="7823200" cy="3990975"/>
          </p:xfrm>
          <a:graphic>
            <a:graphicData uri="http://schemas.openxmlformats.org/presentationml/2006/ole">
              <p:oleObj spid="_x0000_s160770" name="Visio" r:id="rId3" imgW="4266712" imgH="2176760" progId="Visio.Drawing.11">
                <p:embed/>
              </p:oleObj>
            </a:graphicData>
          </a:graphic>
        </p:graphicFrame>
        <p:sp>
          <p:nvSpPr>
            <p:cNvPr id="2054" name="Rectangle 3"/>
            <p:cNvSpPr>
              <a:spLocks noChangeArrowheads="1"/>
            </p:cNvSpPr>
            <p:nvPr/>
          </p:nvSpPr>
          <p:spPr bwMode="auto">
            <a:xfrm>
              <a:off x="762000" y="4191000"/>
              <a:ext cx="1447799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 eaLnBrk="0" hangingPunct="0"/>
              <a:r>
                <a:rPr lang="en-US" sz="2000"/>
                <a:t>Digital I/O</a:t>
              </a:r>
              <a:endParaRPr lang="de-DE" sz="2000"/>
            </a:p>
          </p:txBody>
        </p:sp>
      </p:grp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533400" y="48006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000" b="1"/>
              <a:t>Kontrola grejača preko digitalnog izlaza:</a:t>
            </a:r>
            <a:endParaRPr lang="de-DE" sz="2000" b="1"/>
          </a:p>
        </p:txBody>
      </p:sp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3048000" y="4572000"/>
            <a:ext cx="5562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 typeface="Arial" charset="0"/>
              <a:buChar char="•"/>
            </a:pPr>
            <a:r>
              <a:rPr lang="en-US" sz="2000"/>
              <a:t> Karakteristike grejača i povezivanje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Elektromehaničko rele, osobine, alternative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BJT u prekidačkom režimu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Kalem i kondenzator u prekidačkom režimu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Povezivanje na digitalni izlaz</a:t>
            </a:r>
            <a:endParaRPr lang="de-DE" sz="200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714375" y="482600"/>
            <a:ext cx="77247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Tx/>
              <a:buChar char="•"/>
            </a:pPr>
            <a:r>
              <a:rPr lang="de-DE" sz="2000"/>
              <a:t> 7 Seg displays are 8 LED's (7 segments and DP) </a:t>
            </a:r>
          </a:p>
          <a:p>
            <a:pPr algn="just">
              <a:buFontTx/>
              <a:buChar char="•"/>
            </a:pPr>
            <a:r>
              <a:rPr lang="en-US" sz="2000"/>
              <a:t> Basically there are two types of 7-Seg display's: </a:t>
            </a:r>
          </a:p>
          <a:p>
            <a:pPr lvl="1" algn="just"/>
            <a:r>
              <a:rPr lang="en-US" sz="2000"/>
              <a:t>- Common Cathode where all the segments share the same Cathode.</a:t>
            </a:r>
          </a:p>
          <a:p>
            <a:pPr lvl="1" algn="just"/>
            <a:r>
              <a:rPr lang="en-US" sz="2000"/>
              <a:t>- Common Anode where all Segments share the same Anode.</a:t>
            </a:r>
            <a:endParaRPr lang="de-DE" sz="2000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1981200" y="2133600"/>
          <a:ext cx="4841875" cy="2466975"/>
        </p:xfrm>
        <a:graphic>
          <a:graphicData uri="http://schemas.openxmlformats.org/presentationml/2006/ole">
            <p:oleObj spid="_x0000_s161794" name="Visio" r:id="rId3" imgW="2494948" imgH="1271970" progId="Visio.Drawing.11">
              <p:embed/>
            </p:oleObj>
          </a:graphicData>
        </a:graphic>
      </p:graphicFrame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219200" y="4802188"/>
            <a:ext cx="6781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2000" b="1"/>
              <a:t>Svetlosna indikacija preko digitalnog izlaza: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LED dioda i LED displej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povezivanje na digitalni izlaz direktno i baferisano</a:t>
            </a:r>
          </a:p>
          <a:p>
            <a:pPr algn="just" eaLnBrk="0" hangingPunct="0">
              <a:buFont typeface="Arial" charset="0"/>
              <a:buChar char="•"/>
            </a:pPr>
            <a:r>
              <a:rPr lang="en-US" sz="2000"/>
              <a:t> povezivanje serijski</a:t>
            </a:r>
            <a:endParaRPr lang="de-DE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086600" cy="609600"/>
          </a:xfrm>
        </p:spPr>
        <p:txBody>
          <a:bodyPr/>
          <a:lstStyle/>
          <a:p>
            <a:r>
              <a:rPr lang="en-US" sz="2400" dirty="0" smtClean="0"/>
              <a:t>DIGITALNI ULAZI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2133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taster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prekidač</a:t>
            </a:r>
            <a:endParaRPr lang="en-US" sz="2400" dirty="0" smtClean="0"/>
          </a:p>
          <a:p>
            <a:r>
              <a:rPr lang="en-US" sz="2400" dirty="0" err="1" smtClean="0"/>
              <a:t>normalno</a:t>
            </a:r>
            <a:r>
              <a:rPr lang="en-US" sz="2400" dirty="0" smtClean="0"/>
              <a:t> </a:t>
            </a:r>
            <a:r>
              <a:rPr lang="en-US" sz="2400" dirty="0" err="1" smtClean="0"/>
              <a:t>otvoren</a:t>
            </a:r>
            <a:r>
              <a:rPr lang="en-US" sz="2400" dirty="0" smtClean="0"/>
              <a:t>, </a:t>
            </a:r>
            <a:r>
              <a:rPr lang="en-US" sz="2400" dirty="0" err="1" smtClean="0"/>
              <a:t>normalno</a:t>
            </a:r>
            <a:r>
              <a:rPr lang="en-US" sz="2400" dirty="0" smtClean="0"/>
              <a:t> </a:t>
            </a:r>
            <a:r>
              <a:rPr lang="en-US" sz="2400" dirty="0" err="1" smtClean="0"/>
              <a:t>zatvoren</a:t>
            </a:r>
            <a:endParaRPr lang="en-US" sz="2400" dirty="0" smtClean="0"/>
          </a:p>
          <a:p>
            <a:r>
              <a:rPr lang="en-US" sz="2400" dirty="0" err="1" smtClean="0"/>
              <a:t>aktivno</a:t>
            </a:r>
            <a:r>
              <a:rPr lang="en-US" sz="2400" dirty="0" smtClean="0"/>
              <a:t> </a:t>
            </a:r>
            <a:r>
              <a:rPr lang="en-US" sz="2400" dirty="0" err="1" smtClean="0"/>
              <a:t>stanje</a:t>
            </a:r>
            <a:r>
              <a:rPr lang="en-US" sz="2400" dirty="0" smtClean="0"/>
              <a:t> </a:t>
            </a:r>
            <a:r>
              <a:rPr lang="en-US" sz="2400" dirty="0" err="1" smtClean="0"/>
              <a:t>logicka</a:t>
            </a:r>
            <a:r>
              <a:rPr lang="en-US" sz="2400" dirty="0" smtClean="0"/>
              <a:t> </a:t>
            </a:r>
            <a:r>
              <a:rPr lang="en-US" sz="2400" dirty="0" err="1" smtClean="0"/>
              <a:t>nula</a:t>
            </a:r>
            <a:r>
              <a:rPr lang="en-US" sz="2400" dirty="0" smtClean="0"/>
              <a:t>, </a:t>
            </a:r>
            <a:r>
              <a:rPr lang="en-US" sz="2400" dirty="0" err="1" smtClean="0"/>
              <a:t>aktivno</a:t>
            </a:r>
            <a:r>
              <a:rPr lang="en-US" sz="2400" dirty="0" smtClean="0"/>
              <a:t> </a:t>
            </a:r>
            <a:r>
              <a:rPr lang="en-US" sz="2400" dirty="0" err="1" smtClean="0"/>
              <a:t>stanje</a:t>
            </a:r>
            <a:r>
              <a:rPr lang="en-US" sz="2400" dirty="0" smtClean="0"/>
              <a:t> </a:t>
            </a:r>
            <a:r>
              <a:rPr lang="en-US" sz="2400" dirty="0" err="1" smtClean="0"/>
              <a:t>logicka</a:t>
            </a:r>
            <a:r>
              <a:rPr lang="en-US" sz="2400" dirty="0" smtClean="0"/>
              <a:t> </a:t>
            </a:r>
            <a:r>
              <a:rPr lang="en-US" sz="2400" dirty="0" err="1" smtClean="0"/>
              <a:t>jedinica</a:t>
            </a:r>
            <a:endParaRPr lang="en-US" sz="2400" dirty="0" smtClean="0"/>
          </a:p>
          <a:p>
            <a:r>
              <a:rPr lang="en-US" sz="2400" dirty="0" err="1" smtClean="0"/>
              <a:t>Podrhtavaje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eliminacija</a:t>
            </a:r>
            <a:r>
              <a:rPr lang="en-US" sz="2400" dirty="0" smtClean="0"/>
              <a:t> </a:t>
            </a:r>
            <a:r>
              <a:rPr lang="en-US" sz="2400" dirty="0" err="1" smtClean="0"/>
              <a:t>podrhtavanja</a:t>
            </a:r>
            <a:r>
              <a:rPr lang="en-US" sz="2400" dirty="0" smtClean="0"/>
              <a:t>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38200" y="4267200"/>
            <a:ext cx="7772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sr-Latn-RS" sz="2400" kern="0" dirty="0">
                <a:latin typeface="+mn-lt"/>
              </a:rPr>
              <a:t>Kondicioniranje signala sa senzora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sr-Latn-RS" sz="2400" kern="0" dirty="0">
                <a:latin typeface="+mn-lt"/>
              </a:rPr>
              <a:t>Zaštita ulaza</a:t>
            </a:r>
            <a:endParaRPr lang="en-US" sz="2400" kern="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 err="1">
                <a:latin typeface="+mn-lt"/>
              </a:rPr>
              <a:t>multipleksiranje</a:t>
            </a:r>
            <a:endParaRPr lang="sr-Latn-RS" sz="2400" kern="0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3505200"/>
            <a:ext cx="7086600" cy="609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ANALOGNI</a:t>
            </a:r>
            <a:r>
              <a:rPr kumimoji="0" lang="en-US" sz="24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ULAZ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7" name="Rectangle 3"/>
          <p:cNvSpPr>
            <a:spLocks noChangeArrowheads="1"/>
          </p:cNvSpPr>
          <p:nvPr/>
        </p:nvSpPr>
        <p:spPr bwMode="auto">
          <a:xfrm>
            <a:off x="693738" y="509588"/>
            <a:ext cx="802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</a:rPr>
              <a:t>Microprocessor Implementation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808038" y="1123950"/>
            <a:ext cx="71977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– CPU 8088</a:t>
            </a:r>
          </a:p>
          <a:p>
            <a:r>
              <a:rPr lang="en-US" sz="1800" dirty="0">
                <a:solidFill>
                  <a:schemeClr val="bg1"/>
                </a:solidFill>
              </a:rPr>
              <a:t>– Clock generator 8284</a:t>
            </a:r>
          </a:p>
          <a:p>
            <a:r>
              <a:rPr lang="en-US" sz="1800" dirty="0">
                <a:solidFill>
                  <a:schemeClr val="bg1"/>
                </a:solidFill>
              </a:rPr>
              <a:t>– 4 x 74HC373 (digital I/O)</a:t>
            </a:r>
          </a:p>
          <a:p>
            <a:r>
              <a:rPr lang="en-US" sz="1800" dirty="0">
                <a:solidFill>
                  <a:schemeClr val="bg1"/>
                </a:solidFill>
              </a:rPr>
              <a:t>– UART (serial I/O) 8250B</a:t>
            </a:r>
          </a:p>
          <a:p>
            <a:r>
              <a:rPr lang="en-US" sz="1800" dirty="0">
                <a:solidFill>
                  <a:schemeClr val="bg1"/>
                </a:solidFill>
              </a:rPr>
              <a:t>– programmable timer 8254</a:t>
            </a:r>
          </a:p>
          <a:p>
            <a:r>
              <a:rPr lang="en-US" sz="1800" dirty="0">
                <a:solidFill>
                  <a:schemeClr val="bg1"/>
                </a:solidFill>
              </a:rPr>
              <a:t>– memory (SRAM, Flash, EEPROM)…</a:t>
            </a:r>
          </a:p>
          <a:p>
            <a:r>
              <a:rPr lang="en-US" sz="1800" dirty="0">
                <a:solidFill>
                  <a:schemeClr val="bg1"/>
                </a:solidFill>
              </a:rPr>
              <a:t>● requires </a:t>
            </a:r>
            <a:r>
              <a:rPr lang="en-US" sz="1800" dirty="0">
                <a:solidFill>
                  <a:schemeClr val="bg1"/>
                </a:solidFill>
                <a:cs typeface="Arial" charset="0"/>
              </a:rPr>
              <a:t>~</a:t>
            </a:r>
            <a:r>
              <a:rPr lang="en-US" sz="1800" dirty="0">
                <a:solidFill>
                  <a:schemeClr val="bg1"/>
                </a:solidFill>
              </a:rPr>
              <a:t>10 chips (+ their connections) on PCB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275013"/>
            <a:ext cx="4852988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838200"/>
            <a:ext cx="4691062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04800" y="1066800"/>
            <a:ext cx="3429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Small computer on a single integrated circuit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Simple CPU 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Clock generator 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Timers 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I/O ports 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Memory (RAM+ROM+FLASH) 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Optimized for interrupt driven controller applications 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</a:rPr>
              <a:t> Extensive analog and digital I/O.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1000" y="3855918"/>
            <a:ext cx="35321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de-DE" dirty="0">
                <a:solidFill>
                  <a:srgbClr val="3366FF"/>
                </a:solidFill>
              </a:rPr>
              <a:t> </a:t>
            </a:r>
            <a:r>
              <a:rPr lang="de-DE" dirty="0">
                <a:solidFill>
                  <a:schemeClr val="bg1"/>
                </a:solidFill>
              </a:rPr>
              <a:t>Microcontroller </a:t>
            </a:r>
            <a:r>
              <a:rPr lang="de-DE" sz="1800" dirty="0">
                <a:solidFill>
                  <a:schemeClr val="bg1"/>
                </a:solidFill>
              </a:rPr>
              <a:t>requirements: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de-DE" sz="1600" dirty="0">
                <a:solidFill>
                  <a:schemeClr val="bg1"/>
                </a:solidFill>
              </a:rPr>
              <a:t>– CPU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de-DE" sz="1600" dirty="0">
                <a:solidFill>
                  <a:schemeClr val="bg1"/>
                </a:solidFill>
              </a:rPr>
              <a:t>– at least 20 digital I/O lines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de-DE" sz="1600" dirty="0">
                <a:solidFill>
                  <a:schemeClr val="bg1"/>
                </a:solidFill>
              </a:rPr>
              <a:t>– serial interface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de-DE" sz="1600" dirty="0">
                <a:solidFill>
                  <a:schemeClr val="bg1"/>
                </a:solidFill>
              </a:rPr>
              <a:t>– timer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de-DE" sz="1600" dirty="0">
                <a:solidFill>
                  <a:schemeClr val="bg1"/>
                </a:solidFill>
              </a:rPr>
              <a:t>– memory: SRAM, Flash.. </a:t>
            </a:r>
          </a:p>
        </p:txBody>
      </p:sp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810000"/>
            <a:ext cx="2078038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998663" y="165100"/>
            <a:ext cx="55562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Microcontroller Implementation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752600" y="1219200"/>
            <a:ext cx="4459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Microcontroller </a:t>
            </a:r>
            <a:r>
              <a:rPr lang="sr-Latn-RS" sz="2800" b="1" dirty="0" smtClean="0">
                <a:solidFill>
                  <a:schemeClr val="bg1"/>
                </a:solidFill>
              </a:rPr>
              <a:t>selection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7" name="Group 195"/>
          <p:cNvGraphicFramePr>
            <a:graphicFrameLocks/>
          </p:cNvGraphicFramePr>
          <p:nvPr/>
        </p:nvGraphicFramePr>
        <p:xfrm>
          <a:off x="457200" y="1828800"/>
          <a:ext cx="8229600" cy="4542473"/>
        </p:xfrm>
        <a:graphic>
          <a:graphicData uri="http://schemas.openxmlformats.org/drawingml/2006/table">
            <a:tbl>
              <a:tblPr/>
              <a:tblGrid>
                <a:gridCol w="2057400"/>
                <a:gridCol w="1219200"/>
                <a:gridCol w="838200"/>
                <a:gridCol w="4114800"/>
              </a:tblGrid>
              <a:tr h="7620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Part Number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Cost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Notes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59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MSP430F2101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TI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$1.17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Very powerful 16 bit microcontroller, with low cost development tools, Has an on board comparator which can be used to simulate an ADC, and a software UART. This is a great part!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PIC16F630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Microchip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$1.26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Decent processor and easy to use tools. 14 pin packages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PIC16F676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Microchip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$1.47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Similar to the PIC16F630, but with ADCs.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PIC10F200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Microchip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$0.61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Very cheep, and very small with 8 pin SOIC and 6 pin SOT-23 packages.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AT89C2051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Atmel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$1.05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 pin package.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ATTiny11L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Atmel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$0.35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 pin package. Has low cost development tools.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533400" y="457200"/>
            <a:ext cx="8229600" cy="65563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Osnovi</a:t>
            </a:r>
            <a:r>
              <a:rPr kumimoji="0" lang="en-US" sz="36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all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digitalne</a:t>
            </a:r>
            <a:r>
              <a:rPr kumimoji="0" lang="en-US" sz="36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all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elektronike</a:t>
            </a:r>
            <a:endParaRPr kumimoji="0" lang="en-US" sz="36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1066800" y="19812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Specification +  Modeling</a:t>
            </a:r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990600" y="2438400"/>
            <a:ext cx="4572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/>
              <a:t>High-level modeling:</a:t>
            </a:r>
          </a:p>
          <a:p>
            <a:endParaRPr lang="en-US" sz="2400" b="1" dirty="0"/>
          </a:p>
          <a:p>
            <a:pPr lvl="1"/>
            <a:r>
              <a:rPr lang="sr-Latn-RS" sz="2400" dirty="0" smtClean="0">
                <a:solidFill>
                  <a:schemeClr val="bg1"/>
                </a:solidFill>
              </a:rPr>
              <a:t>Flow Charts</a:t>
            </a:r>
            <a:endParaRPr lang="en-US" sz="2400" dirty="0" smtClean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FSM</a:t>
            </a:r>
            <a:endParaRPr lang="sr-Latn-RS" sz="2400" dirty="0" smtClean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State </a:t>
            </a:r>
            <a:r>
              <a:rPr lang="en-US" sz="2400" dirty="0">
                <a:solidFill>
                  <a:schemeClr val="bg1"/>
                </a:solidFill>
              </a:rPr>
              <a:t>Charts</a:t>
            </a:r>
          </a:p>
          <a:p>
            <a:pPr lvl="1"/>
            <a:r>
              <a:rPr lang="en-US" sz="2400" dirty="0"/>
              <a:t>Data Flow</a:t>
            </a:r>
          </a:p>
          <a:p>
            <a:pPr lvl="1"/>
            <a:r>
              <a:rPr lang="en-US" sz="2400" dirty="0"/>
              <a:t>Petri Nets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UML</a:t>
            </a:r>
          </a:p>
          <a:p>
            <a:pPr lvl="1"/>
            <a:r>
              <a:rPr lang="en-US" sz="2400" dirty="0"/>
              <a:t>VHDL, </a:t>
            </a:r>
            <a:r>
              <a:rPr lang="en-US" sz="2400" dirty="0" err="1"/>
              <a:t>Verilog</a:t>
            </a:r>
            <a:r>
              <a:rPr lang="en-US" sz="2400" dirty="0"/>
              <a:t> </a:t>
            </a:r>
          </a:p>
          <a:p>
            <a:pPr lvl="1"/>
            <a:r>
              <a:rPr lang="en-US" sz="2400" dirty="0" err="1"/>
              <a:t>SpecC</a:t>
            </a:r>
            <a:r>
              <a:rPr lang="en-US" sz="2400" dirty="0"/>
              <a:t>, </a:t>
            </a:r>
            <a:r>
              <a:rPr lang="en-US" sz="2400" dirty="0" err="1"/>
              <a:t>SystemC</a:t>
            </a:r>
            <a:r>
              <a:rPr lang="en-US" sz="2400" dirty="0"/>
              <a:t>, </a:t>
            </a:r>
            <a:r>
              <a:rPr lang="en-US" sz="2400" dirty="0" err="1" smtClean="0"/>
              <a:t>SystemVerilog</a:t>
            </a:r>
            <a:endParaRPr lang="sr-Latn-RS" sz="2400" dirty="0" smtClean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95400" y="1219200"/>
            <a:ext cx="6553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R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Logičko projektovanje i dizajn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884238"/>
          </a:xfrm>
        </p:spPr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74" name="Object 1"/>
          <p:cNvGraphicFramePr>
            <a:graphicFrameLocks noChangeAspect="1"/>
          </p:cNvGraphicFramePr>
          <p:nvPr/>
        </p:nvGraphicFramePr>
        <p:xfrm>
          <a:off x="304800" y="2743200"/>
          <a:ext cx="3948509" cy="2133600"/>
        </p:xfrm>
        <a:graphic>
          <a:graphicData uri="http://schemas.openxmlformats.org/presentationml/2006/ole">
            <p:oleObj spid="_x0000_s162818" name="Visio" r:id="rId3" imgW="2732959" imgH="1371112" progId="Visio.Drawing.11">
              <p:embed/>
            </p:oleObj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914400" y="1600200"/>
            <a:ext cx="678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RS" sz="2400" dirty="0" smtClean="0"/>
              <a:t>Logičko projektovanje i dizajn, primer: š</a:t>
            </a:r>
            <a:r>
              <a:rPr lang="en-US" sz="2400" dirty="0" err="1" smtClean="0"/>
              <a:t>ema</a:t>
            </a:r>
            <a:r>
              <a:rPr lang="en-US" sz="2400" dirty="0" smtClean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obradu</a:t>
            </a:r>
            <a:r>
              <a:rPr lang="en-US" sz="2400" dirty="0"/>
              <a:t> </a:t>
            </a:r>
            <a:r>
              <a:rPr lang="en-US" sz="2400" dirty="0" err="1"/>
              <a:t>binarnih</a:t>
            </a:r>
            <a:r>
              <a:rPr lang="en-US" sz="2400" dirty="0"/>
              <a:t> </a:t>
            </a:r>
            <a:r>
              <a:rPr lang="en-US" sz="2400" dirty="0" err="1"/>
              <a:t>signala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419600" y="2743200"/>
          <a:ext cx="4038600" cy="3840480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1828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//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 definicije i deklaracije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#define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 Ulaz	P3_1 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#define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Izlaz1	P3_2 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#define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 Izlaz2	P3_3 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bdata char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 ShReg;</a:t>
                      </a: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//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 bit </a:t>
                      </a:r>
                      <a:r>
                        <a:rPr lang="sr-Latn-CS" sz="1400" dirty="0" smtClean="0">
                          <a:latin typeface="Courier New"/>
                          <a:ea typeface="Times New Roman"/>
                        </a:rPr>
                        <a:t>adresib.bajt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   sbit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Q4=ShReg^7;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   sbit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Q3=ShReg^6;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   sbit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Q2=ShReg^5;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   sbit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 Q1=ShReg^4;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   sbit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Q0=ShReg^3;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bit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BitA ,Tmp;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//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deo C programa koji realizuje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b="1">
                          <a:latin typeface="Courier New"/>
                          <a:ea typeface="Times New Roman"/>
                        </a:rPr>
                        <a:t>//</a:t>
                      </a:r>
                      <a:r>
                        <a:rPr lang="sr-Latn-CS" sz="1400">
                          <a:latin typeface="Courier New"/>
                          <a:ea typeface="Times New Roman"/>
                        </a:rPr>
                        <a:t> jedan korak pomeranja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Tmp</a:t>
                      </a: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=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(BitA</a:t>
                      </a: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|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Q3)</a:t>
                      </a: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&amp;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(Ulaz</a:t>
                      </a:r>
                      <a:r>
                        <a:rPr lang="sr-Latn-CS" sz="1400" b="1" dirty="0">
                          <a:latin typeface="Courier New"/>
                          <a:ea typeface="Times New Roman"/>
                        </a:rPr>
                        <a:t>|</a:t>
                      </a: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Q0);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CS" sz="1400" dirty="0">
                          <a:latin typeface="Courier New"/>
                          <a:ea typeface="Times New Roman"/>
                        </a:rPr>
                        <a:t>ShReg &gt;&gt;=1;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762000" y="381000"/>
            <a:ext cx="753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Classical automata  - Finite state machines</a:t>
            </a:r>
            <a:r>
              <a:rPr lang="en-US" sz="2400"/>
              <a:t> (</a:t>
            </a:r>
            <a:r>
              <a:rPr lang="en-US" sz="2400" b="1"/>
              <a:t>FSM)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989013" y="1077913"/>
            <a:ext cx="7024687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/>
              <a:t> Provides a mathematical foundation for verifying system correctness, simulation, hardware/software partitioning, and synthesis</a:t>
            </a:r>
          </a:p>
          <a:p>
            <a:pPr>
              <a:buFontTx/>
              <a:buChar char="•"/>
            </a:pPr>
            <a:r>
              <a:rPr lang="en-US"/>
              <a:t> Specification and modeling of control dominated applications such as a real-time, reactive control systems</a:t>
            </a:r>
            <a:r>
              <a:rPr lang="en-US" sz="2000"/>
              <a:t> </a:t>
            </a:r>
          </a:p>
          <a:p>
            <a:pPr>
              <a:buFontTx/>
              <a:buChar char="•"/>
            </a:pPr>
            <a:endParaRPr lang="en-US" sz="2000"/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685800" y="2895600"/>
            <a:ext cx="753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FSM Transducers</a:t>
            </a: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838200" y="3657600"/>
            <a:ext cx="73326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dirty="0"/>
              <a:t> Transducers generate output based on a given input and/or a state using actions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b="1" dirty="0">
                <a:solidFill>
                  <a:schemeClr val="bg1"/>
                </a:solidFill>
              </a:rPr>
              <a:t>Moore machine</a:t>
            </a:r>
            <a:r>
              <a:rPr lang="en-US" b="1" dirty="0"/>
              <a:t>:</a:t>
            </a:r>
            <a:r>
              <a:rPr lang="en-US" dirty="0"/>
              <a:t> output depends only on the state. The advantage of the Moore model is a simplification of the behavior. </a:t>
            </a:r>
          </a:p>
          <a:p>
            <a:pPr>
              <a:buFontTx/>
              <a:buChar char="•"/>
            </a:pPr>
            <a:r>
              <a:rPr lang="en-US" b="1" dirty="0"/>
              <a:t> </a:t>
            </a:r>
            <a:r>
              <a:rPr lang="en-US" b="1" dirty="0">
                <a:solidFill>
                  <a:schemeClr val="bg1"/>
                </a:solidFill>
              </a:rPr>
              <a:t>Mealy machine</a:t>
            </a:r>
            <a:r>
              <a:rPr lang="en-US" b="1" dirty="0"/>
              <a:t>: </a:t>
            </a:r>
            <a:r>
              <a:rPr lang="en-US" dirty="0"/>
              <a:t>output depends on input and state. The use of a Mealy FSM leads often to a reduction of the number of states.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685800" y="30480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Coke Machine Version 1.0</a:t>
            </a:r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228600" y="762000"/>
            <a:ext cx="8172450" cy="25545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2000" dirty="0">
                <a:solidFill>
                  <a:schemeClr val="bg1"/>
                </a:solidFill>
              </a:rPr>
              <a:t>When turned on, the machine waits for money</a:t>
            </a:r>
          </a:p>
          <a:p>
            <a:pPr lvl="1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When a quarter is deposited, the machine waits for another quarter</a:t>
            </a:r>
          </a:p>
          <a:p>
            <a:pPr lvl="1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When a second quarter is deposited, the machine waits for a selection</a:t>
            </a:r>
          </a:p>
          <a:p>
            <a:pPr lvl="1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When the user presses “COKE,” “SPRITE” or “DIET COKE,” an appropriate item is dispensed</a:t>
            </a:r>
          </a:p>
          <a:p>
            <a:pPr lvl="1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When the user takes the bottle, the machine waits again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52400" y="3581400"/>
            <a:ext cx="8401050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/>
            <a:r>
              <a:rPr lang="en-US" sz="2000" b="1" dirty="0">
                <a:solidFill>
                  <a:schemeClr val="bg1"/>
                </a:solidFill>
              </a:rPr>
              <a:t>Bottles can get stuck in the machine</a:t>
            </a:r>
          </a:p>
          <a:p>
            <a:pPr lvl="2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An automatic indicator will notify the system when a bottle is stuck</a:t>
            </a:r>
          </a:p>
          <a:p>
            <a:pPr lvl="2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When this occurs, the machine will not accept any money or issue any bottles until the bottle is cleared</a:t>
            </a:r>
          </a:p>
          <a:p>
            <a:pPr lvl="2">
              <a:buFontTx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 When the bottle is cleared, the machine will wait for money again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85800" y="609600"/>
          <a:ext cx="7086600" cy="5584825"/>
        </p:xfrm>
        <a:graphic>
          <a:graphicData uri="http://schemas.openxmlformats.org/presentationml/2006/ole">
            <p:oleObj spid="_x0000_s164866" name="Visio" r:id="rId3" imgW="6590264" imgH="5194280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2040731" y="-440531"/>
            <a:ext cx="5011738" cy="817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914400" y="381000"/>
            <a:ext cx="708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8913" indent="-188913">
              <a:spcBef>
                <a:spcPct val="20000"/>
              </a:spcBef>
              <a:buFontTx/>
              <a:buChar char="•"/>
            </a:pPr>
            <a:r>
              <a:rPr lang="sr-Latn-RS" sz="2800" dirty="0" smtClean="0">
                <a:solidFill>
                  <a:schemeClr val="bg1"/>
                </a:solidFill>
              </a:rPr>
              <a:t>Ilustracija generisanja FSM iz flow-charta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810000" y="4648200"/>
          <a:ext cx="4514850" cy="2027238"/>
        </p:xfrm>
        <a:graphic>
          <a:graphicData uri="http://schemas.openxmlformats.org/presentationml/2006/ole">
            <p:oleObj spid="_x0000_s165890" name="Visio" r:id="rId3" imgW="5499811" imgH="2357933" progId="Visio.Drawing.11">
              <p:embed/>
            </p:oleObj>
          </a:graphicData>
        </a:graphic>
      </p:graphicFrame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1371600"/>
            <a:ext cx="48768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228600" y="609600"/>
            <a:ext cx="3124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8913" indent="-188913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UML </a:t>
            </a:r>
            <a:r>
              <a:rPr 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Statechart</a:t>
            </a:r>
            <a:endParaRPr lang="sr-Latn-R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8913" indent="-188913">
              <a:spcBef>
                <a:spcPct val="20000"/>
              </a:spcBef>
            </a:pP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4675" lvl="1" indent="-195263"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Developed by Object Management Group (OMG).</a:t>
            </a:r>
          </a:p>
          <a:p>
            <a:pPr marL="574675" lvl="1" indent="-195263"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Extend the properties of </a:t>
            </a:r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Harel’s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statecharts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some new features.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447800" y="1371600"/>
          <a:ext cx="5894388" cy="4646613"/>
        </p:xfrm>
        <a:graphic>
          <a:graphicData uri="http://schemas.openxmlformats.org/presentationml/2006/ole">
            <p:oleObj spid="_x0000_s166914" name="Visio" r:id="rId3" imgW="9729360" imgH="7668720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2438400"/>
            <a:ext cx="8229600" cy="1905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Š</a:t>
            </a:r>
            <a:r>
              <a:rPr kumimoji="0" lang="sr-Latn-R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ta ćemo da radimo: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4100" b="1" i="0" u="none" strike="noStrike" kern="1200" cap="none" spc="0" normalizeH="0" baseline="0" noProof="0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6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I  - praktična aplikacija</a:t>
            </a:r>
            <a:endParaRPr kumimoji="0" lang="en-US" sz="36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938" name="Object 4"/>
          <p:cNvGraphicFramePr>
            <a:graphicFrameLocks noChangeAspect="1"/>
          </p:cNvGraphicFramePr>
          <p:nvPr/>
        </p:nvGraphicFramePr>
        <p:xfrm>
          <a:off x="3124200" y="228600"/>
          <a:ext cx="5729288" cy="6429375"/>
        </p:xfrm>
        <a:graphic>
          <a:graphicData uri="http://schemas.openxmlformats.org/presentationml/2006/ole">
            <p:oleObj spid="_x0000_s167938" name="Visio" r:id="rId3" imgW="6493996" imgH="7288920" progId="Visio.Drawing.11">
              <p:embed/>
            </p:oleObj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6200" y="1905000"/>
            <a:ext cx="29718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8913" indent="-188913">
              <a:spcBef>
                <a:spcPct val="20000"/>
              </a:spcBef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Hardverska arhitektura </a:t>
            </a:r>
          </a:p>
          <a:p>
            <a:pPr marL="188913" indent="-188913">
              <a:spcBef>
                <a:spcPct val="20000"/>
              </a:spcBef>
            </a:pPr>
            <a:r>
              <a:rPr lang="sr-Latn-R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periferija</a:t>
            </a:r>
          </a:p>
          <a:p>
            <a:pPr marL="188913" indent="-188913">
              <a:spcBef>
                <a:spcPct val="20000"/>
              </a:spcBef>
              <a:buFont typeface="Arial" pitchFamily="34" charset="0"/>
              <a:buChar char="•"/>
            </a:pPr>
            <a:r>
              <a:rPr lang="sr-Latn-R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Elementarno softversko konfigurisanje i eksploatacija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990600"/>
            <a:ext cx="7893050" cy="5715000"/>
          </a:xfrm>
          <a:noFill/>
        </p:spPr>
      </p:pic>
      <p:sp>
        <p:nvSpPr>
          <p:cNvPr id="6" name="Oval 5"/>
          <p:cNvSpPr/>
          <p:nvPr/>
        </p:nvSpPr>
        <p:spPr>
          <a:xfrm>
            <a:off x="2590800" y="1295400"/>
            <a:ext cx="2971800" cy="1828800"/>
          </a:xfrm>
          <a:prstGeom prst="ellipse">
            <a:avLst/>
          </a:prstGeom>
          <a:solidFill>
            <a:srgbClr val="C00000">
              <a:alpha val="2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47800" y="4724400"/>
            <a:ext cx="2971800" cy="1600200"/>
          </a:xfrm>
          <a:prstGeom prst="ellipse">
            <a:avLst/>
          </a:prstGeom>
          <a:solidFill>
            <a:schemeClr val="accent1">
              <a:alpha val="27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724400" y="4876800"/>
            <a:ext cx="3429000" cy="1981200"/>
          </a:xfrm>
          <a:prstGeom prst="ellipse">
            <a:avLst/>
          </a:prstGeom>
          <a:solidFill>
            <a:schemeClr val="accent1">
              <a:alpha val="27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24000" y="3276600"/>
            <a:ext cx="2971800" cy="1600200"/>
          </a:xfrm>
          <a:prstGeom prst="ellipse">
            <a:avLst/>
          </a:prstGeom>
          <a:solidFill>
            <a:schemeClr val="accent1">
              <a:alpha val="27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0" y="1295400"/>
            <a:ext cx="3124200" cy="1981200"/>
          </a:xfrm>
          <a:prstGeom prst="ellipse">
            <a:avLst/>
          </a:prstGeom>
          <a:solidFill>
            <a:srgbClr val="C00000">
              <a:alpha val="2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038600" y="3124200"/>
            <a:ext cx="1752600" cy="1981200"/>
          </a:xfrm>
          <a:prstGeom prst="ellipse">
            <a:avLst/>
          </a:prstGeom>
          <a:solidFill>
            <a:srgbClr val="C00000">
              <a:alpha val="2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3352800"/>
            <a:ext cx="1676400" cy="1600200"/>
          </a:xfrm>
          <a:prstGeom prst="ellipse">
            <a:avLst/>
          </a:prstGeom>
          <a:solidFill>
            <a:srgbClr val="C00000">
              <a:alpha val="2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Osnovi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digitalne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elektronike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31838"/>
          </a:xfrm>
        </p:spPr>
        <p:txBody>
          <a:bodyPr/>
          <a:lstStyle/>
          <a:p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digitalne</a:t>
            </a:r>
            <a:r>
              <a:rPr lang="en-US" dirty="0" smtClean="0"/>
              <a:t> </a:t>
            </a:r>
            <a:r>
              <a:rPr lang="en-US" dirty="0" err="1" smtClean="0"/>
              <a:t>elektronike</a:t>
            </a:r>
            <a:endParaRPr lang="en-US" dirty="0"/>
          </a:p>
        </p:txBody>
      </p:sp>
      <p:pic>
        <p:nvPicPr>
          <p:cNvPr id="133122" name="Picture 2" descr="Резултат слика за easy pic v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295400"/>
            <a:ext cx="5961468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Резултат слика за easypic v7 schemat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1000"/>
            <a:ext cx="2590800" cy="1950604"/>
          </a:xfrm>
          <a:prstGeom prst="rect">
            <a:avLst/>
          </a:prstGeom>
          <a:noFill/>
        </p:spPr>
      </p:pic>
      <p:pic>
        <p:nvPicPr>
          <p:cNvPr id="132102" name="Picture 6" descr="Резултат слика за easypic v7 schemat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495800"/>
            <a:ext cx="3505200" cy="1571626"/>
          </a:xfrm>
          <a:prstGeom prst="rect">
            <a:avLst/>
          </a:prstGeom>
          <a:noFill/>
        </p:spPr>
      </p:pic>
      <p:pic>
        <p:nvPicPr>
          <p:cNvPr id="132104" name="Picture 8" descr="Резултат слика за easypic v7 schemat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590800"/>
            <a:ext cx="4219575" cy="3713738"/>
          </a:xfrm>
          <a:prstGeom prst="rect">
            <a:avLst/>
          </a:prstGeom>
          <a:noFill/>
        </p:spPr>
      </p:pic>
      <p:pic>
        <p:nvPicPr>
          <p:cNvPr id="132106" name="Picture 10" descr="Резултат слика за easypic v7 schemat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447800"/>
            <a:ext cx="3494679" cy="2605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Резултат слика за microelectronica pic compi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7376948" cy="5542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05000"/>
            <a:ext cx="6283325" cy="432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9D1BF2-49C3-435C-B056-FAAA5F873152}" type="slidenum">
              <a:rPr lang="en-US" smtClean="0">
                <a:latin typeface="Arial" charset="0"/>
              </a:rPr>
              <a:pPr/>
              <a:t>31</a:t>
            </a:fld>
            <a:endParaRPr lang="en-US" smtClean="0">
              <a:latin typeface="Arial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3803650" y="1431925"/>
            <a:ext cx="1844675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5400" rIns="63500" bIns="25400">
            <a:spAutoFit/>
          </a:bodyPr>
          <a:lstStyle/>
          <a:p>
            <a:r>
              <a:rPr lang="en-US"/>
              <a:t>Comparator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55575" y="2314575"/>
            <a:ext cx="2151063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5400" rIns="63500" bIns="25400">
            <a:spAutoFit/>
          </a:bodyPr>
          <a:lstStyle/>
          <a:p>
            <a:r>
              <a:rPr lang="en-US"/>
              <a:t>-Input signal MUX</a:t>
            </a:r>
          </a:p>
        </p:txBody>
      </p:sp>
      <p:sp>
        <p:nvSpPr>
          <p:cNvPr id="17414" name="Rectangle 10"/>
          <p:cNvSpPr>
            <a:spLocks noChangeArrowheads="1"/>
          </p:cNvSpPr>
          <p:nvPr/>
        </p:nvSpPr>
        <p:spPr bwMode="auto">
          <a:xfrm>
            <a:off x="193675" y="3889375"/>
            <a:ext cx="2151063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5400" rIns="63500" bIns="25400">
            <a:spAutoFit/>
          </a:bodyPr>
          <a:lstStyle/>
          <a:p>
            <a:r>
              <a:rPr lang="en-US"/>
              <a:t>+Input signal MUX</a:t>
            </a:r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846138" y="317500"/>
            <a:ext cx="73374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500" tIns="25400" rIns="63500" bIns="2540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 HARDWARE RESOURCES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534</TotalTime>
  <Words>1104</Words>
  <Application>Microsoft Office PowerPoint</Application>
  <PresentationFormat>On-screen Show (4:3)</PresentationFormat>
  <Paragraphs>200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Apex</vt:lpstr>
      <vt:lpstr>Visio</vt:lpstr>
      <vt:lpstr>Osnovi digitalne elektronike</vt:lpstr>
      <vt:lpstr>Osnovi digitalne elektronike</vt:lpstr>
      <vt:lpstr>Osnovi digitalne elektronike</vt:lpstr>
      <vt:lpstr>Osnovi digitalne elektronike</vt:lpstr>
      <vt:lpstr>Osnovi digitalne elektronike</vt:lpstr>
      <vt:lpstr>Osnovi digitalne elektronike</vt:lpstr>
      <vt:lpstr>Osnovi digitalne elektronike</vt:lpstr>
      <vt:lpstr>Slide 8</vt:lpstr>
      <vt:lpstr>Slide 9</vt:lpstr>
      <vt:lpstr>Slide 10</vt:lpstr>
      <vt:lpstr>Slide 11</vt:lpstr>
      <vt:lpstr>DIGITALNI ULAZI</vt:lpstr>
      <vt:lpstr>Slide 13</vt:lpstr>
      <vt:lpstr>Slide 14</vt:lpstr>
      <vt:lpstr>Slide 15</vt:lpstr>
      <vt:lpstr>Osnovi digitalne elektronike</vt:lpstr>
      <vt:lpstr>Osnovi digitalne elektronike</vt:lpstr>
      <vt:lpstr>Slide 18</vt:lpstr>
      <vt:lpstr>Slide 19</vt:lpstr>
      <vt:lpstr>Slide 20</vt:lpstr>
      <vt:lpstr>Slide 21</vt:lpstr>
      <vt:lpstr>Slide 22</vt:lpstr>
      <vt:lpstr>Slide 23</vt:lpstr>
      <vt:lpstr>Osnovi digitalne elektronike</vt:lpstr>
      <vt:lpstr>Slide 25</vt:lpstr>
      <vt:lpstr>Osnovi digitalne elektronike</vt:lpstr>
      <vt:lpstr>Osnovi digitalne elektronike</vt:lpstr>
      <vt:lpstr>Slide 28</vt:lpstr>
      <vt:lpstr>Slide 29</vt:lpstr>
      <vt:lpstr>Slide 30</vt:lpstr>
      <vt:lpstr>Slide 31</vt:lpstr>
    </vt:vector>
  </TitlesOfParts>
  <Company>Zukorlic islamic centre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Mahmud</dc:creator>
  <cp:lastModifiedBy>Ponjavic</cp:lastModifiedBy>
  <cp:revision>17</cp:revision>
  <dcterms:created xsi:type="dcterms:W3CDTF">2013-09-19T15:38:45Z</dcterms:created>
  <dcterms:modified xsi:type="dcterms:W3CDTF">2018-02-19T19:01:59Z</dcterms:modified>
</cp:coreProperties>
</file>