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23"/>
  </p:notesMasterIdLst>
  <p:handoutMasterIdLst>
    <p:handoutMasterId r:id="rId24"/>
  </p:handoutMasterIdLst>
  <p:sldIdLst>
    <p:sldId id="297" r:id="rId2"/>
    <p:sldId id="296" r:id="rId3"/>
    <p:sldId id="298" r:id="rId4"/>
    <p:sldId id="299" r:id="rId5"/>
    <p:sldId id="300" r:id="rId6"/>
    <p:sldId id="301" r:id="rId7"/>
    <p:sldId id="302" r:id="rId8"/>
    <p:sldId id="303" r:id="rId9"/>
    <p:sldId id="264" r:id="rId10"/>
    <p:sldId id="265" r:id="rId11"/>
    <p:sldId id="308" r:id="rId12"/>
    <p:sldId id="304" r:id="rId13"/>
    <p:sldId id="305" r:id="rId14"/>
    <p:sldId id="306" r:id="rId15"/>
    <p:sldId id="279" r:id="rId16"/>
    <p:sldId id="281" r:id="rId17"/>
    <p:sldId id="282" r:id="rId18"/>
    <p:sldId id="268" r:id="rId19"/>
    <p:sldId id="266" r:id="rId20"/>
    <p:sldId id="270" r:id="rId21"/>
    <p:sldId id="272"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notesViewPr>
    <p:cSldViewPr>
      <p:cViewPr varScale="1">
        <p:scale>
          <a:sx n="69" d="100"/>
          <a:sy n="69" d="100"/>
        </p:scale>
        <p:origin x="-3312"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307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CDA3855-0317-4DBF-9423-F944E353D62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4096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5C2C4F9-7C47-4B2F-90BC-D0799B361C4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pPr>
              <a:defRPr/>
            </a:pPr>
            <a:endParaRPr lang="en-US"/>
          </a:p>
        </p:txBody>
      </p:sp>
      <p:sp>
        <p:nvSpPr>
          <p:cNvPr id="17" name="Footer Placeholder 16"/>
          <p:cNvSpPr>
            <a:spLocks noGrp="1"/>
          </p:cNvSpPr>
          <p:nvPr>
            <p:ph type="ftr" sz="quarter" idx="11"/>
          </p:nvPr>
        </p:nvSpPr>
        <p:spPr/>
        <p:txBody>
          <a:bodyPr/>
          <a:lstStyle/>
          <a:p>
            <a:pPr>
              <a:defRPr/>
            </a:pPr>
            <a:endParaRPr lang="en-US"/>
          </a:p>
        </p:txBody>
      </p:sp>
      <p:sp>
        <p:nvSpPr>
          <p:cNvPr id="29" name="Slide Number Placeholder 28"/>
          <p:cNvSpPr>
            <a:spLocks noGrp="1"/>
          </p:cNvSpPr>
          <p:nvPr>
            <p:ph type="sldNum" sz="quarter" idx="12"/>
          </p:nvPr>
        </p:nvSpPr>
        <p:spPr/>
        <p:txBody>
          <a:bodyPr/>
          <a:lstStyle/>
          <a:p>
            <a:pPr>
              <a:defRPr/>
            </a:pPr>
            <a:fld id="{1D30EF20-8AA0-4FD3-AA30-BF099D544A7A}" type="slidenum">
              <a:rPr lang="en-US" smtClean="0"/>
              <a:pPr>
                <a:defRPr/>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28A794F-7C84-4CC2-9DDE-BE3E12D756A1}"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924800" y="6416675"/>
            <a:ext cx="762000" cy="365125"/>
          </a:xfrm>
        </p:spPr>
        <p:txBody>
          <a:bodyPr/>
          <a:lstStyle/>
          <a:p>
            <a:pPr>
              <a:defRPr/>
            </a:pPr>
            <a:fld id="{991CD627-D5F5-44BB-98A8-DD6C10DCE3F1}"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67F19BF-0E8F-4340-A226-6C375EBA14A2}"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E231B84-8008-4C40-B1F6-72A2F139DBD8}"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3A1BBCD-13F5-46C0-ACB4-BA64B922BFDB}"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8868247-C7EF-4237-A2BF-FE8B2C06C06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7DC795B-6C4E-4B5A-861E-DA7A40B4E454}"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8921A74-2437-4AE2-A028-71DCEE6652D7}"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94763E3-AB4A-4252-97D4-7756045402BD}"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391883-5730-4F2F-86B8-EA2D90E52079}"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3682703-A747-48C3-AA4C-5AD202BF5E6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00D79A4C-2E69-4947-87EE-8F0DD8D1FFA6}" type="slidenum">
              <a:rPr lang="en-US" smtClean="0"/>
              <a:pPr>
                <a:defRPr/>
              </a:pPr>
              <a:t>‹#›</a:t>
            </a:fld>
            <a:endParaRPr lang="en-US"/>
          </a:p>
        </p:txBody>
      </p:sp>
    </p:spTree>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9"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8.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alpha val="71000"/>
            </a:schemeClr>
          </a:solidFill>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pic>
        <p:nvPicPr>
          <p:cNvPr id="3" name="Picture 1"/>
          <p:cNvPicPr>
            <a:picLocks noChangeAspect="1" noChangeArrowheads="1"/>
          </p:cNvPicPr>
          <p:nvPr/>
        </p:nvPicPr>
        <p:blipFill>
          <a:blip r:embed="rId2" cstate="print"/>
          <a:srcRect/>
          <a:stretch>
            <a:fillRect/>
          </a:stretch>
        </p:blipFill>
        <p:spPr bwMode="auto">
          <a:xfrm>
            <a:off x="2667000" y="2514600"/>
            <a:ext cx="3524250" cy="695325"/>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1219200" y="1676400"/>
            <a:ext cx="6823075" cy="716745"/>
          </a:xfrm>
          <a:prstGeom prst="rect">
            <a:avLst/>
          </a:prstGeom>
          <a:noFill/>
          <a:ln w="9525">
            <a:noFill/>
            <a:miter lim="800000"/>
            <a:headEnd/>
            <a:tailEnd/>
          </a:ln>
        </p:spPr>
      </p:pic>
      <p:pic>
        <p:nvPicPr>
          <p:cNvPr id="128002" name="Picture 2" descr="https://upload.wikimedia.org/wikipedia/commons/c/c8/Industry_4.0.png"/>
          <p:cNvPicPr>
            <a:picLocks noChangeAspect="1" noChangeArrowheads="1"/>
          </p:cNvPicPr>
          <p:nvPr/>
        </p:nvPicPr>
        <p:blipFill>
          <a:blip r:embed="rId4" cstate="print"/>
          <a:srcRect/>
          <a:stretch>
            <a:fillRect/>
          </a:stretch>
        </p:blipFill>
        <p:spPr bwMode="auto">
          <a:xfrm>
            <a:off x="1524000" y="3505200"/>
            <a:ext cx="5925345" cy="287815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sp>
        <p:nvSpPr>
          <p:cNvPr id="5" name="Title 1"/>
          <p:cNvSpPr>
            <a:spLocks noGrp="1"/>
          </p:cNvSpPr>
          <p:nvPr>
            <p:ph sz="half" idx="1"/>
          </p:nvPr>
        </p:nvSpPr>
        <p:spPr>
          <a:xfrm>
            <a:off x="457200" y="1600200"/>
            <a:ext cx="7620000" cy="4343399"/>
          </a:xfrm>
        </p:spPr>
        <p:txBody>
          <a:bodyPr>
            <a:noAutofit/>
          </a:bodyPr>
          <a:lstStyle/>
          <a:p>
            <a:pPr marL="36513" indent="-36513" algn="just">
              <a:buNone/>
            </a:pPr>
            <a:r>
              <a:rPr lang="en-US" sz="2400" dirty="0" smtClean="0"/>
              <a:t>Humanity is facing the biggest challenge of its existence. The proposed strategy in </a:t>
            </a:r>
            <a:r>
              <a:rPr lang="en-US" sz="2400" dirty="0" smtClean="0"/>
              <a:t>INDUSTRY 4.0, </a:t>
            </a:r>
            <a:r>
              <a:rPr lang="en-US" sz="2400" dirty="0" smtClean="0"/>
              <a:t>is where the physical world merges with the virtual. Information technology, telecommunications and manufacturing are united when the means of production are becoming more independent. It is still impossible to say how smart factories will look in the future. The scientists from around the world, from all scientific fields are called to seek an answer to the many challenges of </a:t>
            </a:r>
            <a:r>
              <a:rPr lang="en-US" sz="2400" dirty="0" smtClean="0"/>
              <a:t>INDUSTRY 4.0. </a:t>
            </a:r>
            <a:endParaRPr lang="en-US" sz="24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pic>
        <p:nvPicPr>
          <p:cNvPr id="3" name="Picture 2"/>
          <p:cNvPicPr>
            <a:picLocks noChangeAspect="1" noChangeArrowheads="1"/>
          </p:cNvPicPr>
          <p:nvPr/>
        </p:nvPicPr>
        <p:blipFill>
          <a:blip r:embed="rId2" cstate="print"/>
          <a:srcRect/>
          <a:stretch>
            <a:fillRect/>
          </a:stretch>
        </p:blipFill>
        <p:spPr bwMode="auto">
          <a:xfrm>
            <a:off x="761999" y="1676400"/>
            <a:ext cx="7542655" cy="4191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pic>
        <p:nvPicPr>
          <p:cNvPr id="3" name="Picture 2"/>
          <p:cNvPicPr>
            <a:picLocks noChangeAspect="1" noChangeArrowheads="1"/>
          </p:cNvPicPr>
          <p:nvPr/>
        </p:nvPicPr>
        <p:blipFill>
          <a:blip r:embed="rId2" cstate="print"/>
          <a:srcRect/>
          <a:stretch>
            <a:fillRect/>
          </a:stretch>
        </p:blipFill>
        <p:spPr bwMode="auto">
          <a:xfrm>
            <a:off x="914400" y="1447800"/>
            <a:ext cx="7058025" cy="513942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pic>
        <p:nvPicPr>
          <p:cNvPr id="3" name="Picture 2" descr="&amp;Rcy;&amp;iecy;&amp;zcy;&amp;ucy;&amp;lcy;&amp;tcy;&amp;acy;&amp;tcy; &amp;scy;&amp;lcy;&amp;icy;&amp;kcy;&amp;acy; &amp;zcy;&amp;acy; wearables iot"/>
          <p:cNvPicPr>
            <a:picLocks noChangeAspect="1" noChangeArrowheads="1"/>
          </p:cNvPicPr>
          <p:nvPr/>
        </p:nvPicPr>
        <p:blipFill>
          <a:blip r:embed="rId2" cstate="print"/>
          <a:srcRect/>
          <a:stretch>
            <a:fillRect/>
          </a:stretch>
        </p:blipFill>
        <p:spPr bwMode="auto">
          <a:xfrm>
            <a:off x="1905000" y="1524000"/>
            <a:ext cx="5133975" cy="47561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pic>
        <p:nvPicPr>
          <p:cNvPr id="3" name="Picture 1"/>
          <p:cNvPicPr>
            <a:picLocks noChangeAspect="1" noChangeArrowheads="1"/>
          </p:cNvPicPr>
          <p:nvPr/>
        </p:nvPicPr>
        <p:blipFill>
          <a:blip r:embed="rId2" cstate="print"/>
          <a:srcRect/>
          <a:stretch>
            <a:fillRect/>
          </a:stretch>
        </p:blipFill>
        <p:spPr bwMode="auto">
          <a:xfrm>
            <a:off x="381000" y="1676400"/>
            <a:ext cx="8435975" cy="374491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pic>
        <p:nvPicPr>
          <p:cNvPr id="3" name="Picture 2"/>
          <p:cNvPicPr>
            <a:picLocks noChangeAspect="1" noChangeArrowheads="1"/>
          </p:cNvPicPr>
          <p:nvPr/>
        </p:nvPicPr>
        <p:blipFill>
          <a:blip r:embed="rId2" cstate="print"/>
          <a:srcRect/>
          <a:stretch>
            <a:fillRect/>
          </a:stretch>
        </p:blipFill>
        <p:spPr bwMode="auto">
          <a:xfrm>
            <a:off x="228600" y="1828800"/>
            <a:ext cx="8662987" cy="439261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sp>
        <p:nvSpPr>
          <p:cNvPr id="3" name="Rectangle 8"/>
          <p:cNvSpPr>
            <a:spLocks noChangeArrowheads="1"/>
          </p:cNvSpPr>
          <p:nvPr/>
        </p:nvSpPr>
        <p:spPr bwMode="auto">
          <a:xfrm>
            <a:off x="533400" y="2133600"/>
            <a:ext cx="7848600" cy="2651125"/>
          </a:xfrm>
          <a:prstGeom prst="rect">
            <a:avLst/>
          </a:prstGeom>
          <a:noFill/>
          <a:ln w="9525">
            <a:noFill/>
            <a:miter lim="800000"/>
            <a:headEnd/>
            <a:tailEnd/>
          </a:ln>
        </p:spPr>
        <p:txBody>
          <a:bodyPr>
            <a:spAutoFit/>
          </a:bodyPr>
          <a:lstStyle/>
          <a:p>
            <a:pPr algn="ctr"/>
            <a:r>
              <a:rPr lang="en-US" sz="2400" dirty="0">
                <a:solidFill>
                  <a:schemeClr val="accent2"/>
                </a:solidFill>
              </a:rPr>
              <a:t> Embedded </a:t>
            </a:r>
            <a:r>
              <a:rPr lang="en-US" sz="2400" dirty="0" err="1">
                <a:solidFill>
                  <a:schemeClr val="accent2"/>
                </a:solidFill>
              </a:rPr>
              <a:t>sistemi</a:t>
            </a:r>
            <a:endParaRPr lang="en-US" sz="2400" dirty="0">
              <a:solidFill>
                <a:schemeClr val="accent2"/>
              </a:solidFill>
            </a:endParaRPr>
          </a:p>
          <a:p>
            <a:pPr algn="ctr"/>
            <a:endParaRPr lang="en-US" sz="2400" dirty="0">
              <a:solidFill>
                <a:schemeClr val="accent2"/>
              </a:solidFill>
            </a:endParaRPr>
          </a:p>
          <a:p>
            <a:pPr>
              <a:buFontTx/>
              <a:buChar char="•"/>
            </a:pPr>
            <a:r>
              <a:rPr lang="en-US" sz="2000" b="1" dirty="0"/>
              <a:t> Embedded system</a:t>
            </a:r>
            <a:r>
              <a:rPr lang="en-US" sz="2000" dirty="0"/>
              <a:t> je </a:t>
            </a:r>
            <a:r>
              <a:rPr lang="en-US" sz="2000" dirty="0" err="1"/>
              <a:t>računarski</a:t>
            </a:r>
            <a:r>
              <a:rPr lang="en-US" sz="2000" dirty="0"/>
              <a:t> </a:t>
            </a:r>
            <a:r>
              <a:rPr lang="en-US" sz="2000" dirty="0" err="1"/>
              <a:t>sistem</a:t>
            </a:r>
            <a:r>
              <a:rPr lang="en-US" sz="2000" dirty="0"/>
              <a:t> </a:t>
            </a:r>
            <a:r>
              <a:rPr lang="en-US" sz="2000" dirty="0" err="1"/>
              <a:t>sa</a:t>
            </a:r>
            <a:r>
              <a:rPr lang="en-US" sz="2000" dirty="0"/>
              <a:t> </a:t>
            </a:r>
            <a:r>
              <a:rPr lang="en-US" sz="2000" dirty="0" err="1"/>
              <a:t>unapred</a:t>
            </a:r>
            <a:r>
              <a:rPr lang="en-US" sz="2000" dirty="0"/>
              <a:t> </a:t>
            </a:r>
            <a:r>
              <a:rPr lang="en-US" sz="2000" dirty="0" err="1"/>
              <a:t>predefinisanom</a:t>
            </a:r>
            <a:r>
              <a:rPr lang="en-US" sz="2000" dirty="0"/>
              <a:t> </a:t>
            </a:r>
            <a:r>
              <a:rPr lang="en-US" sz="2000" dirty="0" err="1"/>
              <a:t>funkcijom</a:t>
            </a:r>
            <a:r>
              <a:rPr lang="en-US" sz="2000" dirty="0"/>
              <a:t> </a:t>
            </a:r>
            <a:r>
              <a:rPr lang="en-US" sz="2000" dirty="0" err="1"/>
              <a:t>unutar</a:t>
            </a:r>
            <a:r>
              <a:rPr lang="en-US" sz="2000" dirty="0"/>
              <a:t> </a:t>
            </a:r>
            <a:r>
              <a:rPr lang="en-US" sz="2000" dirty="0" err="1"/>
              <a:t>složenijeg</a:t>
            </a:r>
            <a:r>
              <a:rPr lang="en-US" sz="2000" dirty="0"/>
              <a:t> </a:t>
            </a:r>
            <a:r>
              <a:rPr lang="en-US" sz="2000" dirty="0" err="1"/>
              <a:t>elektromehaničkog</a:t>
            </a:r>
            <a:r>
              <a:rPr lang="en-US" sz="2000" dirty="0"/>
              <a:t> </a:t>
            </a:r>
            <a:r>
              <a:rPr lang="en-US" sz="2000" dirty="0" err="1"/>
              <a:t>sistema</a:t>
            </a:r>
            <a:r>
              <a:rPr lang="en-US" sz="2000" dirty="0"/>
              <a:t> (</a:t>
            </a:r>
            <a:r>
              <a:rPr lang="en-US" sz="2000" dirty="0" err="1"/>
              <a:t>suprotno</a:t>
            </a:r>
            <a:r>
              <a:rPr lang="en-US" sz="2000" dirty="0"/>
              <a:t> </a:t>
            </a:r>
            <a:r>
              <a:rPr lang="en-US" sz="2000" dirty="0" err="1"/>
              <a:t>računaru</a:t>
            </a:r>
            <a:r>
              <a:rPr lang="en-US" sz="2000" dirty="0"/>
              <a:t> </a:t>
            </a:r>
            <a:r>
              <a:rPr lang="en-US" sz="2000" dirty="0" err="1"/>
              <a:t>opšte</a:t>
            </a:r>
            <a:r>
              <a:rPr lang="en-US" sz="2000" dirty="0"/>
              <a:t> </a:t>
            </a:r>
            <a:r>
              <a:rPr lang="en-US" sz="2000" dirty="0" err="1"/>
              <a:t>namene</a:t>
            </a:r>
            <a:r>
              <a:rPr lang="en-US" sz="2000" dirty="0"/>
              <a:t>) </a:t>
            </a:r>
          </a:p>
          <a:p>
            <a:pPr>
              <a:buFontTx/>
              <a:buChar char="•"/>
            </a:pPr>
            <a:r>
              <a:rPr lang="en-US" sz="2000" dirty="0"/>
              <a:t> Pored </a:t>
            </a:r>
            <a:r>
              <a:rPr lang="en-US" sz="2000" dirty="0" err="1"/>
              <a:t>standardnih</a:t>
            </a:r>
            <a:r>
              <a:rPr lang="en-US" sz="2000" dirty="0"/>
              <a:t> </a:t>
            </a:r>
            <a:r>
              <a:rPr lang="en-US" sz="2000" dirty="0" err="1"/>
              <a:t>računarskih</a:t>
            </a:r>
            <a:r>
              <a:rPr lang="en-US" sz="2000" dirty="0"/>
              <a:t> </a:t>
            </a:r>
            <a:r>
              <a:rPr lang="en-US" sz="2000" dirty="0" err="1"/>
              <a:t>resursa</a:t>
            </a:r>
            <a:r>
              <a:rPr lang="en-US" sz="2000" dirty="0"/>
              <a:t> </a:t>
            </a:r>
            <a:r>
              <a:rPr lang="en-US" sz="2000" dirty="0" err="1"/>
              <a:t>postoji</a:t>
            </a:r>
            <a:r>
              <a:rPr lang="en-US" sz="2000" dirty="0"/>
              <a:t> </a:t>
            </a:r>
            <a:r>
              <a:rPr lang="en-US" sz="2000" dirty="0" err="1"/>
              <a:t>interakcija</a:t>
            </a:r>
            <a:r>
              <a:rPr lang="en-US" sz="2000" dirty="0"/>
              <a:t> SW </a:t>
            </a:r>
            <a:r>
              <a:rPr lang="en-US" sz="2000" dirty="0" err="1"/>
              <a:t>sa</a:t>
            </a:r>
            <a:r>
              <a:rPr lang="en-US" sz="2000" dirty="0"/>
              <a:t> </a:t>
            </a:r>
            <a:r>
              <a:rPr lang="en-US" sz="2000" dirty="0" err="1"/>
              <a:t>periferijama</a:t>
            </a:r>
            <a:r>
              <a:rPr lang="en-US" sz="2000" dirty="0"/>
              <a:t>, </a:t>
            </a:r>
            <a:r>
              <a:rPr lang="en-US" sz="2000" dirty="0" err="1"/>
              <a:t>senzorima</a:t>
            </a:r>
            <a:r>
              <a:rPr lang="en-US" sz="2000" dirty="0"/>
              <a:t> </a:t>
            </a:r>
            <a:r>
              <a:rPr lang="en-US" sz="2000" dirty="0" err="1"/>
              <a:t>i</a:t>
            </a:r>
            <a:r>
              <a:rPr lang="en-US" sz="2000" dirty="0"/>
              <a:t> </a:t>
            </a:r>
            <a:r>
              <a:rPr lang="en-US" sz="2000" dirty="0" err="1"/>
              <a:t>aktuatorima</a:t>
            </a:r>
            <a:r>
              <a:rPr lang="en-US" sz="2000" dirty="0"/>
              <a:t> u </a:t>
            </a:r>
            <a:r>
              <a:rPr lang="en-US" sz="2000" dirty="0" err="1"/>
              <a:t>sistemu</a:t>
            </a:r>
            <a:r>
              <a:rPr lang="en-US" sz="2000" dirty="0"/>
              <a:t> </a:t>
            </a:r>
            <a:r>
              <a:rPr lang="en-US" sz="2000" dirty="0" err="1"/>
              <a:t>ili</a:t>
            </a:r>
            <a:r>
              <a:rPr lang="en-US" sz="2000" dirty="0"/>
              <a:t> </a:t>
            </a:r>
            <a:r>
              <a:rPr lang="en-US" sz="2000" dirty="0" err="1"/>
              <a:t>objektu</a:t>
            </a:r>
            <a:r>
              <a:rPr lang="en-US" sz="2000" dirty="0"/>
              <a:t> </a:t>
            </a:r>
            <a:r>
              <a:rPr lang="en-US" sz="2000" dirty="0" err="1"/>
              <a:t>koji</a:t>
            </a:r>
            <a:r>
              <a:rPr lang="en-US" sz="2000" dirty="0"/>
              <a:t> SW </a:t>
            </a:r>
            <a:r>
              <a:rPr lang="en-US" sz="2000" dirty="0" err="1"/>
              <a:t>kontroliše</a:t>
            </a:r>
            <a:r>
              <a:rPr lang="en-US" sz="2000"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3561628562_b317f21154"/>
          <p:cNvPicPr>
            <a:picLocks noChangeAspect="1" noChangeArrowheads="1"/>
          </p:cNvPicPr>
          <p:nvPr/>
        </p:nvPicPr>
        <p:blipFill>
          <a:blip r:embed="rId2" cstate="print"/>
          <a:srcRect b="12534"/>
          <a:stretch>
            <a:fillRect/>
          </a:stretch>
        </p:blipFill>
        <p:spPr bwMode="auto">
          <a:xfrm>
            <a:off x="304800" y="228600"/>
            <a:ext cx="2857500" cy="1874838"/>
          </a:xfrm>
          <a:prstGeom prst="rect">
            <a:avLst/>
          </a:prstGeom>
          <a:noFill/>
          <a:ln w="9525">
            <a:noFill/>
            <a:miter lim="800000"/>
            <a:headEnd/>
            <a:tailEnd/>
          </a:ln>
        </p:spPr>
      </p:pic>
      <p:grpSp>
        <p:nvGrpSpPr>
          <p:cNvPr id="2" name="Group 7"/>
          <p:cNvGrpSpPr/>
          <p:nvPr/>
        </p:nvGrpSpPr>
        <p:grpSpPr>
          <a:xfrm>
            <a:off x="3812574" y="233574"/>
            <a:ext cx="4717965" cy="2469383"/>
            <a:chOff x="838200" y="1068162"/>
            <a:chExt cx="5819775" cy="3151413"/>
          </a:xfrm>
          <a:solidFill>
            <a:schemeClr val="bg2">
              <a:lumMod val="50000"/>
            </a:schemeClr>
          </a:solidFill>
        </p:grpSpPr>
        <p:pic>
          <p:nvPicPr>
            <p:cNvPr id="1026" name="Picture 2"/>
            <p:cNvPicPr>
              <a:picLocks noChangeAspect="1" noChangeArrowheads="1"/>
            </p:cNvPicPr>
            <p:nvPr/>
          </p:nvPicPr>
          <p:blipFill>
            <a:blip r:embed="rId3" cstate="print"/>
            <a:srcRect/>
            <a:stretch>
              <a:fillRect/>
            </a:stretch>
          </p:blipFill>
          <p:spPr bwMode="auto">
            <a:xfrm>
              <a:off x="838200" y="1981200"/>
              <a:ext cx="1876425" cy="2114550"/>
            </a:xfrm>
            <a:prstGeom prst="rect">
              <a:avLst/>
            </a:prstGeom>
            <a:grpFill/>
            <a:ln>
              <a:noFill/>
            </a:ln>
          </p:spPr>
        </p:pic>
        <p:pic>
          <p:nvPicPr>
            <p:cNvPr id="1027" name="Picture 3"/>
            <p:cNvPicPr>
              <a:picLocks noChangeAspect="1" noChangeArrowheads="1"/>
            </p:cNvPicPr>
            <p:nvPr/>
          </p:nvPicPr>
          <p:blipFill>
            <a:blip r:embed="rId4" cstate="print"/>
            <a:srcRect/>
            <a:stretch>
              <a:fillRect/>
            </a:stretch>
          </p:blipFill>
          <p:spPr bwMode="auto">
            <a:xfrm>
              <a:off x="2743200" y="1068162"/>
              <a:ext cx="1676400" cy="3113314"/>
            </a:xfrm>
            <a:prstGeom prst="rect">
              <a:avLst/>
            </a:prstGeom>
            <a:grpFill/>
            <a:ln>
              <a:noFill/>
            </a:ln>
          </p:spPr>
        </p:pic>
        <p:pic>
          <p:nvPicPr>
            <p:cNvPr id="1028" name="Picture 4"/>
            <p:cNvPicPr>
              <a:picLocks noChangeAspect="1" noChangeArrowheads="1"/>
            </p:cNvPicPr>
            <p:nvPr/>
          </p:nvPicPr>
          <p:blipFill>
            <a:blip r:embed="rId5" cstate="print"/>
            <a:srcRect/>
            <a:stretch>
              <a:fillRect/>
            </a:stretch>
          </p:blipFill>
          <p:spPr bwMode="auto">
            <a:xfrm>
              <a:off x="4343400" y="2667000"/>
              <a:ext cx="2314575" cy="1552575"/>
            </a:xfrm>
            <a:prstGeom prst="rect">
              <a:avLst/>
            </a:prstGeom>
            <a:grpFill/>
            <a:ln>
              <a:noFill/>
            </a:ln>
          </p:spPr>
        </p:pic>
      </p:grpSp>
      <p:pic>
        <p:nvPicPr>
          <p:cNvPr id="13316" name="Picture 2"/>
          <p:cNvPicPr>
            <a:picLocks noChangeAspect="1" noChangeArrowheads="1"/>
          </p:cNvPicPr>
          <p:nvPr/>
        </p:nvPicPr>
        <p:blipFill>
          <a:blip r:embed="rId6" cstate="print"/>
          <a:srcRect/>
          <a:stretch>
            <a:fillRect/>
          </a:stretch>
        </p:blipFill>
        <p:spPr bwMode="auto">
          <a:xfrm>
            <a:off x="304800" y="2362200"/>
            <a:ext cx="2362200" cy="2286000"/>
          </a:xfrm>
          <a:prstGeom prst="rect">
            <a:avLst/>
          </a:prstGeom>
          <a:noFill/>
          <a:ln w="9525">
            <a:noFill/>
            <a:miter lim="800000"/>
            <a:headEnd/>
            <a:tailEnd/>
          </a:ln>
        </p:spPr>
      </p:pic>
      <p:pic>
        <p:nvPicPr>
          <p:cNvPr id="13317" name="Picture 5" descr="consumer_ele1.jpg"/>
          <p:cNvPicPr>
            <a:picLocks noChangeAspect="1"/>
          </p:cNvPicPr>
          <p:nvPr/>
        </p:nvPicPr>
        <p:blipFill>
          <a:blip r:embed="rId7" cstate="print"/>
          <a:srcRect/>
          <a:stretch>
            <a:fillRect/>
          </a:stretch>
        </p:blipFill>
        <p:spPr bwMode="auto">
          <a:xfrm>
            <a:off x="228600" y="4876800"/>
            <a:ext cx="1905000" cy="1612900"/>
          </a:xfrm>
          <a:prstGeom prst="rect">
            <a:avLst/>
          </a:prstGeom>
          <a:noFill/>
          <a:ln w="9525">
            <a:noFill/>
            <a:miter lim="800000"/>
            <a:headEnd/>
            <a:tailEnd/>
          </a:ln>
        </p:spPr>
      </p:pic>
      <p:pic>
        <p:nvPicPr>
          <p:cNvPr id="13318" name="Picture 6" descr="consumer_ele2.gif"/>
          <p:cNvPicPr>
            <a:picLocks noChangeAspect="1"/>
          </p:cNvPicPr>
          <p:nvPr/>
        </p:nvPicPr>
        <p:blipFill>
          <a:blip r:embed="rId8" cstate="print"/>
          <a:srcRect/>
          <a:stretch>
            <a:fillRect/>
          </a:stretch>
        </p:blipFill>
        <p:spPr bwMode="auto">
          <a:xfrm>
            <a:off x="2209800" y="4391025"/>
            <a:ext cx="1503363" cy="2466975"/>
          </a:xfrm>
          <a:prstGeom prst="rect">
            <a:avLst/>
          </a:prstGeom>
          <a:noFill/>
          <a:ln w="9525">
            <a:noFill/>
            <a:miter lim="800000"/>
            <a:headEnd/>
            <a:tailEnd/>
          </a:ln>
        </p:spPr>
      </p:pic>
      <p:pic>
        <p:nvPicPr>
          <p:cNvPr id="13319" name="Picture 5" descr="atm.jpg"/>
          <p:cNvPicPr>
            <a:picLocks noChangeAspect="1"/>
          </p:cNvPicPr>
          <p:nvPr/>
        </p:nvPicPr>
        <p:blipFill>
          <a:blip r:embed="rId9" cstate="print"/>
          <a:srcRect/>
          <a:stretch>
            <a:fillRect/>
          </a:stretch>
        </p:blipFill>
        <p:spPr bwMode="auto">
          <a:xfrm>
            <a:off x="3657600" y="3352800"/>
            <a:ext cx="2185988" cy="2908300"/>
          </a:xfrm>
          <a:prstGeom prst="rect">
            <a:avLst/>
          </a:prstGeom>
          <a:noFill/>
          <a:ln w="9525">
            <a:noFill/>
            <a:miter lim="800000"/>
            <a:headEnd/>
            <a:tailEnd/>
          </a:ln>
        </p:spPr>
      </p:pic>
      <p:pic>
        <p:nvPicPr>
          <p:cNvPr id="13320" name="Picture 4" descr="network_routers.jpg"/>
          <p:cNvPicPr>
            <a:picLocks noChangeAspect="1"/>
          </p:cNvPicPr>
          <p:nvPr/>
        </p:nvPicPr>
        <p:blipFill>
          <a:blip r:embed="rId10" cstate="print"/>
          <a:srcRect/>
          <a:stretch>
            <a:fillRect/>
          </a:stretch>
        </p:blipFill>
        <p:spPr bwMode="auto">
          <a:xfrm>
            <a:off x="5943600" y="3200400"/>
            <a:ext cx="2971800" cy="29718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automobile.jpg"/>
          <p:cNvPicPr>
            <a:picLocks noChangeAspect="1"/>
          </p:cNvPicPr>
          <p:nvPr/>
        </p:nvPicPr>
        <p:blipFill>
          <a:blip r:embed="rId2" cstate="print"/>
          <a:srcRect/>
          <a:stretch>
            <a:fillRect/>
          </a:stretch>
        </p:blipFill>
        <p:spPr bwMode="auto">
          <a:xfrm>
            <a:off x="457200" y="381000"/>
            <a:ext cx="5715000" cy="3278188"/>
          </a:xfrm>
          <a:prstGeom prst="rect">
            <a:avLst/>
          </a:prstGeom>
          <a:noFill/>
          <a:ln w="9525">
            <a:noFill/>
            <a:miter lim="800000"/>
            <a:headEnd/>
            <a:tailEnd/>
          </a:ln>
        </p:spPr>
      </p:pic>
      <p:pic>
        <p:nvPicPr>
          <p:cNvPr id="14339" name="Picture 6" descr="aircraft.gif"/>
          <p:cNvPicPr>
            <a:picLocks noChangeAspect="1"/>
          </p:cNvPicPr>
          <p:nvPr/>
        </p:nvPicPr>
        <p:blipFill>
          <a:blip r:embed="rId3" cstate="print"/>
          <a:srcRect/>
          <a:stretch>
            <a:fillRect/>
          </a:stretch>
        </p:blipFill>
        <p:spPr bwMode="auto">
          <a:xfrm>
            <a:off x="4876800" y="3810000"/>
            <a:ext cx="4038600" cy="2841625"/>
          </a:xfrm>
          <a:prstGeom prst="rect">
            <a:avLst/>
          </a:prstGeom>
          <a:noFill/>
          <a:ln w="9525">
            <a:noFill/>
            <a:miter lim="800000"/>
            <a:headEnd/>
            <a:tailEnd/>
          </a:ln>
        </p:spPr>
      </p:pic>
      <p:pic>
        <p:nvPicPr>
          <p:cNvPr id="14340" name="Picture 7" descr="wind-turbine"/>
          <p:cNvPicPr>
            <a:picLocks noChangeAspect="1" noChangeArrowheads="1"/>
          </p:cNvPicPr>
          <p:nvPr/>
        </p:nvPicPr>
        <p:blipFill>
          <a:blip r:embed="rId4" cstate="print"/>
          <a:srcRect/>
          <a:stretch>
            <a:fillRect/>
          </a:stretch>
        </p:blipFill>
        <p:spPr bwMode="auto">
          <a:xfrm>
            <a:off x="5943600" y="457200"/>
            <a:ext cx="3009900" cy="2865438"/>
          </a:xfrm>
          <a:prstGeom prst="rect">
            <a:avLst/>
          </a:prstGeom>
          <a:noFill/>
          <a:ln w="9525">
            <a:noFill/>
            <a:miter lim="800000"/>
            <a:headEnd/>
            <a:tailEnd/>
          </a:ln>
        </p:spPr>
      </p:pic>
      <p:pic>
        <p:nvPicPr>
          <p:cNvPr id="14341" name="Picture 11" descr="extruder_20"/>
          <p:cNvPicPr>
            <a:picLocks noChangeAspect="1" noChangeArrowheads="1"/>
          </p:cNvPicPr>
          <p:nvPr/>
        </p:nvPicPr>
        <p:blipFill>
          <a:blip r:embed="rId5" cstate="print"/>
          <a:srcRect/>
          <a:stretch>
            <a:fillRect/>
          </a:stretch>
        </p:blipFill>
        <p:spPr bwMode="auto">
          <a:xfrm>
            <a:off x="838200" y="3810000"/>
            <a:ext cx="3048000" cy="28479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3074" name="Object 1"/>
          <p:cNvGraphicFramePr>
            <a:graphicFrameLocks noChangeAspect="1"/>
          </p:cNvGraphicFramePr>
          <p:nvPr/>
        </p:nvGraphicFramePr>
        <p:xfrm>
          <a:off x="3810000" y="228600"/>
          <a:ext cx="4860925" cy="2438400"/>
        </p:xfrm>
        <a:graphic>
          <a:graphicData uri="http://schemas.openxmlformats.org/presentationml/2006/ole">
            <p:oleObj spid="_x0000_s130050" name="Visio" r:id="rId3" imgW="2732959" imgH="1371112" progId="Visio.Drawing.11">
              <p:embed/>
            </p:oleObj>
          </a:graphicData>
        </a:graphic>
      </p:graphicFrame>
      <p:sp>
        <p:nvSpPr>
          <p:cNvPr id="3076" name="Rectangle 5"/>
          <p:cNvSpPr>
            <a:spLocks noChangeArrowheads="1"/>
          </p:cNvSpPr>
          <p:nvPr/>
        </p:nvSpPr>
        <p:spPr bwMode="auto">
          <a:xfrm>
            <a:off x="228600" y="533400"/>
            <a:ext cx="3700463" cy="830263"/>
          </a:xfrm>
          <a:prstGeom prst="rect">
            <a:avLst/>
          </a:prstGeom>
          <a:noFill/>
          <a:ln w="9525">
            <a:noFill/>
            <a:miter lim="800000"/>
            <a:headEnd/>
            <a:tailEnd/>
          </a:ln>
        </p:spPr>
        <p:txBody>
          <a:bodyPr>
            <a:spAutoFit/>
          </a:bodyPr>
          <a:lstStyle/>
          <a:p>
            <a:r>
              <a:rPr lang="en-US" sz="2400"/>
              <a:t>Šema za obradu binarnih signala</a:t>
            </a:r>
          </a:p>
        </p:txBody>
      </p:sp>
      <p:graphicFrame>
        <p:nvGraphicFramePr>
          <p:cNvPr id="8" name="Table 7"/>
          <p:cNvGraphicFramePr>
            <a:graphicFrameLocks noGrp="1"/>
          </p:cNvGraphicFramePr>
          <p:nvPr/>
        </p:nvGraphicFramePr>
        <p:xfrm>
          <a:off x="304800" y="2743200"/>
          <a:ext cx="4507230" cy="3886200"/>
        </p:xfrm>
        <a:graphic>
          <a:graphicData uri="http://schemas.openxmlformats.org/drawingml/2006/table">
            <a:tbl>
              <a:tblPr/>
              <a:tblGrid>
                <a:gridCol w="4507230"/>
              </a:tblGrid>
              <a:tr h="259080">
                <a:tc>
                  <a:txBody>
                    <a:bodyPr/>
                    <a:lstStyle/>
                    <a:p>
                      <a:pPr marL="0" marR="0" algn="just">
                        <a:spcBef>
                          <a:spcPts val="0"/>
                        </a:spcBef>
                        <a:spcAft>
                          <a:spcPts val="0"/>
                        </a:spcAft>
                      </a:pPr>
                      <a:r>
                        <a:rPr lang="sr-Latn-CS" sz="1400" b="1" dirty="0">
                          <a:latin typeface="Courier New"/>
                          <a:ea typeface="Times New Roman"/>
                        </a:rPr>
                        <a:t>//</a:t>
                      </a:r>
                      <a:r>
                        <a:rPr lang="sr-Latn-CS" sz="1400" dirty="0">
                          <a:latin typeface="Courier New"/>
                          <a:ea typeface="Times New Roman"/>
                        </a:rPr>
                        <a:t> definicije i deklaracije</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59080">
                <a:tc>
                  <a:txBody>
                    <a:bodyPr/>
                    <a:lstStyle/>
                    <a:p>
                      <a:pPr marL="0" marR="0" algn="just">
                        <a:spcBef>
                          <a:spcPts val="0"/>
                        </a:spcBef>
                        <a:spcAft>
                          <a:spcPts val="0"/>
                        </a:spcAft>
                      </a:pPr>
                      <a:r>
                        <a:rPr lang="sr-Latn-CS" sz="1400" b="1" dirty="0">
                          <a:latin typeface="Courier New"/>
                          <a:ea typeface="Times New Roman"/>
                        </a:rPr>
                        <a:t>#define</a:t>
                      </a:r>
                      <a:r>
                        <a:rPr lang="sr-Latn-CS" sz="1400" dirty="0">
                          <a:latin typeface="Courier New"/>
                          <a:ea typeface="Times New Roman"/>
                        </a:rPr>
                        <a:t> Ulaz	P3_1 </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#define</a:t>
                      </a:r>
                      <a:r>
                        <a:rPr lang="sr-Latn-CS" sz="1400">
                          <a:latin typeface="Courier New"/>
                          <a:ea typeface="Times New Roman"/>
                        </a:rPr>
                        <a:t> Izlaz1	P3_2 </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dirty="0">
                          <a:latin typeface="Courier New"/>
                          <a:ea typeface="Times New Roman"/>
                        </a:rPr>
                        <a:t>#define</a:t>
                      </a:r>
                      <a:r>
                        <a:rPr lang="sr-Latn-CS" sz="1400" dirty="0">
                          <a:latin typeface="Courier New"/>
                          <a:ea typeface="Times New Roman"/>
                        </a:rPr>
                        <a:t> Izlaz2	P3_3 </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bdata char</a:t>
                      </a:r>
                      <a:r>
                        <a:rPr lang="sr-Latn-CS" sz="1400">
                          <a:latin typeface="Courier New"/>
                          <a:ea typeface="Times New Roman"/>
                        </a:rPr>
                        <a:t> ShReg;</a:t>
                      </a:r>
                      <a:r>
                        <a:rPr lang="sr-Latn-CS" sz="1400" b="1">
                          <a:latin typeface="Courier New"/>
                          <a:ea typeface="Times New Roman"/>
                        </a:rPr>
                        <a:t>//</a:t>
                      </a:r>
                      <a:r>
                        <a:rPr lang="sr-Latn-CS" sz="1400">
                          <a:latin typeface="Courier New"/>
                          <a:ea typeface="Times New Roman"/>
                        </a:rPr>
                        <a:t> bit adresib. bajt</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   sbit</a:t>
                      </a:r>
                      <a:r>
                        <a:rPr lang="sr-Latn-CS" sz="1400">
                          <a:latin typeface="Courier New"/>
                          <a:ea typeface="Times New Roman"/>
                        </a:rPr>
                        <a:t> Q4=ShReg^7;</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   sbit</a:t>
                      </a:r>
                      <a:r>
                        <a:rPr lang="sr-Latn-CS" sz="1400">
                          <a:latin typeface="Courier New"/>
                          <a:ea typeface="Times New Roman"/>
                        </a:rPr>
                        <a:t> Q3=ShReg^6;</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   sbit</a:t>
                      </a:r>
                      <a:r>
                        <a:rPr lang="sr-Latn-CS" sz="1400">
                          <a:latin typeface="Courier New"/>
                          <a:ea typeface="Times New Roman"/>
                        </a:rPr>
                        <a:t> Q2=ShReg^5;</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dirty="0">
                          <a:latin typeface="Courier New"/>
                          <a:ea typeface="Times New Roman"/>
                        </a:rPr>
                        <a:t>   sbit</a:t>
                      </a:r>
                      <a:r>
                        <a:rPr lang="sr-Latn-CS" sz="1400" dirty="0">
                          <a:latin typeface="Courier New"/>
                          <a:ea typeface="Times New Roman"/>
                        </a:rPr>
                        <a:t> Q1=ShReg^4;</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   sbit</a:t>
                      </a:r>
                      <a:r>
                        <a:rPr lang="sr-Latn-CS" sz="1400">
                          <a:latin typeface="Courier New"/>
                          <a:ea typeface="Times New Roman"/>
                        </a:rPr>
                        <a:t> Q0=ShReg^3;</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bit</a:t>
                      </a:r>
                      <a:r>
                        <a:rPr lang="sr-Latn-CS" sz="1400">
                          <a:latin typeface="Courier New"/>
                          <a:ea typeface="Times New Roman"/>
                        </a:rPr>
                        <a:t> BitA ,Tmp;</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a:t>
                      </a:r>
                      <a:r>
                        <a:rPr lang="sr-Latn-CS" sz="1400">
                          <a:latin typeface="Courier New"/>
                          <a:ea typeface="Times New Roman"/>
                        </a:rPr>
                        <a:t> deo C programa koji realizuje</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b="1">
                          <a:latin typeface="Courier New"/>
                          <a:ea typeface="Times New Roman"/>
                        </a:rPr>
                        <a:t>//</a:t>
                      </a:r>
                      <a:r>
                        <a:rPr lang="sr-Latn-CS" sz="1400">
                          <a:latin typeface="Courier New"/>
                          <a:ea typeface="Times New Roman"/>
                        </a:rPr>
                        <a:t> jedan korak pomeranja</a:t>
                      </a:r>
                      <a:endParaRPr lang="en-US" sz="14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dirty="0">
                          <a:latin typeface="Courier New"/>
                          <a:ea typeface="Times New Roman"/>
                        </a:rPr>
                        <a:t>Tmp</a:t>
                      </a:r>
                      <a:r>
                        <a:rPr lang="sr-Latn-CS" sz="1400" b="1" dirty="0">
                          <a:latin typeface="Courier New"/>
                          <a:ea typeface="Times New Roman"/>
                        </a:rPr>
                        <a:t>=</a:t>
                      </a:r>
                      <a:r>
                        <a:rPr lang="sr-Latn-CS" sz="1400" dirty="0">
                          <a:latin typeface="Courier New"/>
                          <a:ea typeface="Times New Roman"/>
                        </a:rPr>
                        <a:t>(BitA</a:t>
                      </a:r>
                      <a:r>
                        <a:rPr lang="sr-Latn-CS" sz="1400" b="1" dirty="0">
                          <a:latin typeface="Courier New"/>
                          <a:ea typeface="Times New Roman"/>
                        </a:rPr>
                        <a:t>|</a:t>
                      </a:r>
                      <a:r>
                        <a:rPr lang="sr-Latn-CS" sz="1400" dirty="0">
                          <a:latin typeface="Courier New"/>
                          <a:ea typeface="Times New Roman"/>
                        </a:rPr>
                        <a:t>Q3)</a:t>
                      </a:r>
                      <a:r>
                        <a:rPr lang="sr-Latn-CS" sz="1400" b="1" dirty="0">
                          <a:latin typeface="Courier New"/>
                          <a:ea typeface="Times New Roman"/>
                        </a:rPr>
                        <a:t>&amp;</a:t>
                      </a:r>
                      <a:r>
                        <a:rPr lang="sr-Latn-CS" sz="1400" dirty="0">
                          <a:latin typeface="Courier New"/>
                          <a:ea typeface="Times New Roman"/>
                        </a:rPr>
                        <a:t>(Ulaz</a:t>
                      </a:r>
                      <a:r>
                        <a:rPr lang="sr-Latn-CS" sz="1400" b="1" dirty="0">
                          <a:latin typeface="Courier New"/>
                          <a:ea typeface="Times New Roman"/>
                        </a:rPr>
                        <a:t>|</a:t>
                      </a:r>
                      <a:r>
                        <a:rPr lang="sr-Latn-CS" sz="1400" dirty="0">
                          <a:latin typeface="Courier New"/>
                          <a:ea typeface="Times New Roman"/>
                        </a:rPr>
                        <a:t>Q0);</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59080">
                <a:tc>
                  <a:txBody>
                    <a:bodyPr/>
                    <a:lstStyle/>
                    <a:p>
                      <a:pPr marL="0" marR="0" algn="just">
                        <a:spcBef>
                          <a:spcPts val="0"/>
                        </a:spcBef>
                        <a:spcAft>
                          <a:spcPts val="0"/>
                        </a:spcAft>
                      </a:pPr>
                      <a:r>
                        <a:rPr lang="sr-Latn-CS" sz="1400" dirty="0">
                          <a:latin typeface="Courier New"/>
                          <a:ea typeface="Times New Roman"/>
                        </a:rPr>
                        <a:t>ShReg &gt;&gt;=1;</a:t>
                      </a:r>
                      <a:endParaRPr lang="en-US" sz="14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pic>
        <p:nvPicPr>
          <p:cNvPr id="3" name="Picture 7" descr="TSw2Ktype"/>
          <p:cNvPicPr>
            <a:picLocks noChangeAspect="1" noChangeArrowheads="1"/>
          </p:cNvPicPr>
          <p:nvPr/>
        </p:nvPicPr>
        <p:blipFill>
          <a:blip r:embed="rId2" cstate="print"/>
          <a:srcRect/>
          <a:stretch>
            <a:fillRect/>
          </a:stretch>
        </p:blipFill>
        <p:spPr bwMode="auto">
          <a:xfrm>
            <a:off x="1066800" y="1447800"/>
            <a:ext cx="6934200" cy="4818031"/>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graphicFrame>
        <p:nvGraphicFramePr>
          <p:cNvPr id="131074" name="Object 4"/>
          <p:cNvGraphicFramePr>
            <a:graphicFrameLocks noChangeAspect="1"/>
          </p:cNvGraphicFramePr>
          <p:nvPr/>
        </p:nvGraphicFramePr>
        <p:xfrm>
          <a:off x="1600200" y="228600"/>
          <a:ext cx="5729288" cy="6429302"/>
        </p:xfrm>
        <a:graphic>
          <a:graphicData uri="http://schemas.openxmlformats.org/presentationml/2006/ole">
            <p:oleObj spid="_x0000_s131074" name="Visio" r:id="rId3" imgW="6493996" imgH="7288920" progId="Visio.Drawing.11">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Osnovi</a:t>
            </a:r>
            <a:r>
              <a:rPr lang="en-US" dirty="0" smtClean="0"/>
              <a:t> </a:t>
            </a:r>
            <a:r>
              <a:rPr lang="en-US" dirty="0" err="1" smtClean="0"/>
              <a:t>digitalne</a:t>
            </a:r>
            <a:r>
              <a:rPr lang="en-US" dirty="0" smtClean="0"/>
              <a:t> </a:t>
            </a:r>
            <a:r>
              <a:rPr lang="en-US" dirty="0" err="1" smtClean="0"/>
              <a:t>elektronike</a:t>
            </a:r>
            <a:endParaRPr lang="en-US" dirty="0"/>
          </a:p>
        </p:txBody>
      </p:sp>
      <p:graphicFrame>
        <p:nvGraphicFramePr>
          <p:cNvPr id="3" name="Group 195"/>
          <p:cNvGraphicFramePr>
            <a:graphicFrameLocks/>
          </p:cNvGraphicFramePr>
          <p:nvPr/>
        </p:nvGraphicFramePr>
        <p:xfrm>
          <a:off x="533400" y="1524000"/>
          <a:ext cx="8229600" cy="4542473"/>
        </p:xfrm>
        <a:graphic>
          <a:graphicData uri="http://schemas.openxmlformats.org/drawingml/2006/table">
            <a:tbl>
              <a:tblPr/>
              <a:tblGrid>
                <a:gridCol w="2057400"/>
                <a:gridCol w="1219200"/>
                <a:gridCol w="838200"/>
                <a:gridCol w="4114800"/>
              </a:tblGrid>
              <a:tr h="7620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Part Number</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Cost</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Notes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9159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MSP430F2101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TI</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$1.17</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Very powerful 16 bit microcontroller, with low cost development tools, Has an on board comparator which can be used to simulate an ADC, and a software UART. This is a great part!</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66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PIC16F630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Microchip</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$1.26</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Decent processor and easy to use tools. 14 pin packages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66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PIC16F676</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Microchip</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$1.47</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Similar to the PIC16F630, but with ADCs.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66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PIC10F200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Microchip</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$0.61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Very cheep, and very small with 8 pin SOIC and 6 pin SOT-23 packages.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AT89C2051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Atmel</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$1.05</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20 pin package.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66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ATTiny11L</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Atmel</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$0.35</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Arial" charset="0"/>
                        </a:rPr>
                        <a:t>8 pin package. Has low cost development tools.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685800" y="609600"/>
          <a:ext cx="7086600" cy="5584825"/>
        </p:xfrm>
        <a:graphic>
          <a:graphicData uri="http://schemas.openxmlformats.org/presentationml/2006/ole">
            <p:oleObj spid="_x0000_s4098" name="Visio" r:id="rId3" imgW="6590264" imgH="5194280" progId="Visio.Drawing.11">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286000" y="4495800"/>
          <a:ext cx="4514850" cy="2027238"/>
        </p:xfrm>
        <a:graphic>
          <a:graphicData uri="http://schemas.openxmlformats.org/presentationml/2006/ole">
            <p:oleObj spid="_x0000_s5122" name="Visio" r:id="rId3" imgW="5499811" imgH="2357933" progId="Visio.Drawing.11">
              <p:embed/>
            </p:oleObj>
          </a:graphicData>
        </a:graphic>
      </p:graphicFrame>
      <p:pic>
        <p:nvPicPr>
          <p:cNvPr id="5123" name="Picture 5"/>
          <p:cNvPicPr>
            <a:picLocks noChangeAspect="1" noChangeArrowheads="1"/>
          </p:cNvPicPr>
          <p:nvPr/>
        </p:nvPicPr>
        <p:blipFill>
          <a:blip r:embed="rId4" cstate="print"/>
          <a:srcRect/>
          <a:stretch>
            <a:fillRect/>
          </a:stretch>
        </p:blipFill>
        <p:spPr bwMode="auto">
          <a:xfrm>
            <a:off x="1981200" y="1066800"/>
            <a:ext cx="4876800" cy="3154363"/>
          </a:xfrm>
          <a:prstGeom prst="rect">
            <a:avLst/>
          </a:prstGeom>
          <a:noFill/>
          <a:ln w="9525">
            <a:noFill/>
            <a:miter lim="800000"/>
            <a:headEnd/>
            <a:tailEnd/>
          </a:ln>
        </p:spPr>
      </p:pic>
      <p:sp>
        <p:nvSpPr>
          <p:cNvPr id="5124" name="Rectangle 5"/>
          <p:cNvSpPr>
            <a:spLocks noChangeArrowheads="1"/>
          </p:cNvSpPr>
          <p:nvPr/>
        </p:nvSpPr>
        <p:spPr bwMode="auto">
          <a:xfrm>
            <a:off x="457200" y="0"/>
            <a:ext cx="7620000" cy="1311275"/>
          </a:xfrm>
          <a:prstGeom prst="rect">
            <a:avLst/>
          </a:prstGeom>
          <a:noFill/>
          <a:ln w="9525">
            <a:noFill/>
            <a:miter lim="800000"/>
            <a:headEnd/>
            <a:tailEnd/>
          </a:ln>
        </p:spPr>
        <p:txBody>
          <a:bodyPr>
            <a:spAutoFit/>
          </a:bodyPr>
          <a:lstStyle/>
          <a:p>
            <a:pPr marL="188913" indent="-188913">
              <a:spcBef>
                <a:spcPct val="20000"/>
              </a:spcBef>
              <a:buFontTx/>
              <a:buChar char="•"/>
            </a:pPr>
            <a:r>
              <a:rPr lang="en-US">
                <a:solidFill>
                  <a:srgbClr val="B45E08"/>
                </a:solidFill>
              </a:rPr>
              <a:t>UML Statechart</a:t>
            </a:r>
          </a:p>
          <a:p>
            <a:pPr marL="574675" lvl="1" indent="-195263">
              <a:spcBef>
                <a:spcPct val="20000"/>
              </a:spcBef>
              <a:buFontTx/>
              <a:buChar char="–"/>
            </a:pPr>
            <a:r>
              <a:rPr lang="en-US">
                <a:solidFill>
                  <a:srgbClr val="B45E08"/>
                </a:solidFill>
              </a:rPr>
              <a:t>Developed by Object Management Group (OMG).</a:t>
            </a:r>
          </a:p>
          <a:p>
            <a:pPr marL="574675" lvl="1" indent="-195263">
              <a:spcBef>
                <a:spcPct val="20000"/>
              </a:spcBef>
              <a:buFontTx/>
              <a:buChar char="–"/>
            </a:pPr>
            <a:r>
              <a:rPr lang="en-US">
                <a:solidFill>
                  <a:srgbClr val="B45E08"/>
                </a:solidFill>
              </a:rPr>
              <a:t>Extend the properties of Harel’s statecharts with some new features</a:t>
            </a:r>
            <a:r>
              <a:rPr lang="en-US"/>
              <a:t>.</a:t>
            </a:r>
            <a:endParaRPr lang="en-US">
              <a:solidFill>
                <a:srgbClr val="58913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1447800" y="1219200"/>
          <a:ext cx="5894388" cy="4646613"/>
        </p:xfrm>
        <a:graphic>
          <a:graphicData uri="http://schemas.openxmlformats.org/presentationml/2006/ole">
            <p:oleObj spid="_x0000_s6146" name="Visio" r:id="rId3" imgW="9729360" imgH="7668720" progId="Visio.Drawing.11">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eaLnBrk="1" hangingPunct="1"/>
            <a:r>
              <a:rPr lang="en-US" sz="3600" smtClean="0"/>
              <a:t>Hardverski orijentisani kursevi na SI</a:t>
            </a:r>
          </a:p>
        </p:txBody>
      </p:sp>
      <p:sp>
        <p:nvSpPr>
          <p:cNvPr id="25604" name="Rectangle 5"/>
          <p:cNvSpPr>
            <a:spLocks noGrp="1" noChangeArrowheads="1"/>
          </p:cNvSpPr>
          <p:nvPr>
            <p:ph idx="1"/>
          </p:nvPr>
        </p:nvSpPr>
        <p:spPr>
          <a:xfrm>
            <a:off x="4495800" y="1600200"/>
            <a:ext cx="3581400" cy="4525963"/>
          </a:xfrm>
          <a:noFill/>
        </p:spPr>
        <p:txBody>
          <a:bodyPr/>
          <a:lstStyle/>
          <a:p>
            <a:pPr eaLnBrk="1" hangingPunct="1">
              <a:lnSpc>
                <a:spcPct val="90000"/>
              </a:lnSpc>
            </a:pPr>
            <a:r>
              <a:rPr lang="en-US" sz="2800" smtClean="0"/>
              <a:t>III godina</a:t>
            </a:r>
          </a:p>
          <a:p>
            <a:pPr eaLnBrk="1" hangingPunct="1">
              <a:lnSpc>
                <a:spcPct val="90000"/>
              </a:lnSpc>
            </a:pPr>
            <a:r>
              <a:rPr lang="en-US" sz="2800" smtClean="0">
                <a:solidFill>
                  <a:schemeClr val="folHlink"/>
                </a:solidFill>
              </a:rPr>
              <a:t>SI3AR1</a:t>
            </a:r>
          </a:p>
          <a:p>
            <a:pPr eaLnBrk="1" hangingPunct="1">
              <a:lnSpc>
                <a:spcPct val="90000"/>
              </a:lnSpc>
            </a:pPr>
            <a:r>
              <a:rPr lang="en-US" sz="2800" smtClean="0">
                <a:solidFill>
                  <a:schemeClr val="folHlink"/>
                </a:solidFill>
              </a:rPr>
              <a:t>SI3AR2</a:t>
            </a:r>
          </a:p>
          <a:p>
            <a:pPr eaLnBrk="1" hangingPunct="1">
              <a:lnSpc>
                <a:spcPct val="90000"/>
              </a:lnSpc>
            </a:pPr>
            <a:endParaRPr lang="en-US" sz="2800" smtClean="0">
              <a:solidFill>
                <a:schemeClr val="folHlink"/>
              </a:solidFill>
            </a:endParaRPr>
          </a:p>
          <a:p>
            <a:pPr eaLnBrk="1" hangingPunct="1">
              <a:lnSpc>
                <a:spcPct val="90000"/>
              </a:lnSpc>
            </a:pPr>
            <a:r>
              <a:rPr lang="en-US" sz="2800" smtClean="0"/>
              <a:t>IV godina</a:t>
            </a:r>
          </a:p>
          <a:p>
            <a:pPr eaLnBrk="1" hangingPunct="1">
              <a:lnSpc>
                <a:spcPct val="90000"/>
              </a:lnSpc>
            </a:pPr>
            <a:r>
              <a:rPr lang="en-US" sz="2800" smtClean="0"/>
              <a:t>SI4MS</a:t>
            </a:r>
          </a:p>
          <a:p>
            <a:pPr eaLnBrk="1" hangingPunct="1">
              <a:lnSpc>
                <a:spcPct val="90000"/>
              </a:lnSpc>
            </a:pPr>
            <a:r>
              <a:rPr lang="en-US" sz="2800" smtClean="0">
                <a:solidFill>
                  <a:schemeClr val="folHlink"/>
                </a:solidFill>
              </a:rPr>
              <a:t>SI4VLS</a:t>
            </a:r>
          </a:p>
          <a:p>
            <a:pPr eaLnBrk="1" hangingPunct="1">
              <a:lnSpc>
                <a:spcPct val="90000"/>
              </a:lnSpc>
            </a:pPr>
            <a:r>
              <a:rPr lang="en-US" sz="2800" smtClean="0">
                <a:solidFill>
                  <a:schemeClr val="folHlink"/>
                </a:solidFill>
              </a:rPr>
              <a:t>SI4MPS</a:t>
            </a:r>
          </a:p>
          <a:p>
            <a:pPr eaLnBrk="1" hangingPunct="1">
              <a:lnSpc>
                <a:spcPct val="90000"/>
              </a:lnSpc>
            </a:pPr>
            <a:r>
              <a:rPr lang="en-US" sz="2800" smtClean="0">
                <a:solidFill>
                  <a:schemeClr val="folHlink"/>
                </a:solidFill>
              </a:rPr>
              <a:t>Si4PAR</a:t>
            </a:r>
          </a:p>
        </p:txBody>
      </p:sp>
      <p:sp>
        <p:nvSpPr>
          <p:cNvPr id="25603" name="Rectangle 4"/>
          <p:cNvSpPr>
            <a:spLocks noChangeArrowheads="1"/>
          </p:cNvSpPr>
          <p:nvPr/>
        </p:nvSpPr>
        <p:spPr bwMode="auto">
          <a:xfrm>
            <a:off x="1143000" y="1600200"/>
            <a:ext cx="2819400" cy="3763963"/>
          </a:xfrm>
          <a:prstGeom prst="rect">
            <a:avLst/>
          </a:prstGeom>
          <a:noFill/>
          <a:ln w="9525">
            <a:noFill/>
            <a:miter lim="800000"/>
            <a:headEnd/>
            <a:tailEnd/>
          </a:ln>
        </p:spPr>
        <p:txBody>
          <a:bodyPr/>
          <a:lstStyle/>
          <a:p>
            <a:pPr marL="342900" indent="-342900">
              <a:lnSpc>
                <a:spcPct val="90000"/>
              </a:lnSpc>
              <a:spcBef>
                <a:spcPct val="20000"/>
              </a:spcBef>
              <a:buFontTx/>
              <a:buChar char="•"/>
            </a:pPr>
            <a:r>
              <a:rPr lang="en-US" sz="2800"/>
              <a:t>I godina</a:t>
            </a:r>
          </a:p>
          <a:p>
            <a:pPr marL="742950" lvl="1" indent="-285750">
              <a:lnSpc>
                <a:spcPct val="90000"/>
              </a:lnSpc>
              <a:spcBef>
                <a:spcPct val="20000"/>
              </a:spcBef>
              <a:buFontTx/>
              <a:buChar char="–"/>
            </a:pPr>
            <a:r>
              <a:rPr lang="en-US" sz="2800"/>
              <a:t>OE1 </a:t>
            </a:r>
          </a:p>
          <a:p>
            <a:pPr marL="742950" lvl="1" indent="-285750">
              <a:lnSpc>
                <a:spcPct val="90000"/>
              </a:lnSpc>
              <a:spcBef>
                <a:spcPct val="20000"/>
              </a:spcBef>
              <a:buFontTx/>
              <a:buChar char="–"/>
            </a:pPr>
            <a:r>
              <a:rPr lang="en-US" sz="2800"/>
              <a:t>ORT1</a:t>
            </a:r>
          </a:p>
          <a:p>
            <a:pPr marL="742950" lvl="1" indent="-285750">
              <a:lnSpc>
                <a:spcPct val="90000"/>
              </a:lnSpc>
              <a:spcBef>
                <a:spcPct val="20000"/>
              </a:spcBef>
              <a:buFontTx/>
              <a:buChar char="–"/>
            </a:pPr>
            <a:endParaRPr lang="en-US" sz="2800"/>
          </a:p>
          <a:p>
            <a:pPr marL="342900" indent="-342900">
              <a:lnSpc>
                <a:spcPct val="90000"/>
              </a:lnSpc>
              <a:spcBef>
                <a:spcPct val="20000"/>
              </a:spcBef>
              <a:buFontTx/>
              <a:buChar char="•"/>
            </a:pPr>
            <a:r>
              <a:rPr lang="en-US" sz="2800"/>
              <a:t>II godina</a:t>
            </a:r>
          </a:p>
          <a:p>
            <a:pPr marL="742950" lvl="1" indent="-285750">
              <a:lnSpc>
                <a:spcPct val="90000"/>
              </a:lnSpc>
              <a:spcBef>
                <a:spcPct val="20000"/>
              </a:spcBef>
              <a:buFontTx/>
              <a:buChar char="–"/>
            </a:pPr>
            <a:r>
              <a:rPr lang="en-US" sz="2800"/>
              <a:t>ORT2</a:t>
            </a:r>
          </a:p>
          <a:p>
            <a:pPr marL="742950" lvl="1" indent="-285750">
              <a:lnSpc>
                <a:spcPct val="90000"/>
              </a:lnSpc>
              <a:spcBef>
                <a:spcPct val="20000"/>
              </a:spcBef>
              <a:buFontTx/>
              <a:buChar char="–"/>
            </a:pPr>
            <a:r>
              <a:rPr lang="en-US" sz="2800">
                <a:solidFill>
                  <a:schemeClr val="folHlink"/>
                </a:solidFill>
              </a:rPr>
              <a:t>ODE</a:t>
            </a:r>
          </a:p>
          <a:p>
            <a:pPr marL="742950" lvl="1" indent="-285750">
              <a:lnSpc>
                <a:spcPct val="90000"/>
              </a:lnSpc>
              <a:spcBef>
                <a:spcPct val="20000"/>
              </a:spcBef>
              <a:buFontTx/>
              <a:buChar char="–"/>
            </a:pPr>
            <a:r>
              <a:rPr lang="en-US" sz="2800"/>
              <a:t>SI2AR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5"/>
          <p:cNvGraphicFramePr>
            <a:graphicFrameLocks noGrp="1" noChangeAspect="1"/>
          </p:cNvGraphicFramePr>
          <p:nvPr>
            <p:ph/>
          </p:nvPr>
        </p:nvGraphicFramePr>
        <p:xfrm>
          <a:off x="609600" y="636588"/>
          <a:ext cx="8077200" cy="4824412"/>
        </p:xfrm>
        <a:graphic>
          <a:graphicData uri="http://schemas.openxmlformats.org/presentationml/2006/ole">
            <p:oleObj spid="_x0000_s7170" name="Visio" r:id="rId3" imgW="6264883" imgH="3741168" progId="Visio.Drawing.11">
              <p:embed/>
            </p:oleObj>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Grp="1" noChangeAspect="1"/>
          </p:cNvGraphicFramePr>
          <p:nvPr>
            <p:ph/>
          </p:nvPr>
        </p:nvGraphicFramePr>
        <p:xfrm>
          <a:off x="533400" y="914400"/>
          <a:ext cx="8077200" cy="4122738"/>
        </p:xfrm>
        <a:graphic>
          <a:graphicData uri="http://schemas.openxmlformats.org/presentationml/2006/ole">
            <p:oleObj spid="_x0000_s8194" name="Visio" r:id="rId3" imgW="6130587" imgH="3128423" progId="Visio.Drawing.11">
              <p:embed/>
            </p:oleObj>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762000" y="1922463"/>
            <a:ext cx="8001000" cy="2349500"/>
          </a:xfrm>
          <a:prstGeom prst="rect">
            <a:avLst/>
          </a:prstGeom>
          <a:noFill/>
          <a:ln w="9525">
            <a:noFill/>
            <a:miter lim="800000"/>
            <a:headEnd/>
            <a:tailEnd/>
          </a:ln>
        </p:spPr>
        <p:txBody>
          <a:bodyPr anchor="ctr">
            <a:spAutoFit/>
          </a:bodyPr>
          <a:lstStyle/>
          <a:p>
            <a:pPr algn="ctr"/>
            <a:r>
              <a:rPr lang="en-US" sz="2000" dirty="0" err="1"/>
              <a:t>Deo</a:t>
            </a:r>
            <a:r>
              <a:rPr lang="en-US" sz="2000" dirty="0"/>
              <a:t> </a:t>
            </a:r>
            <a:r>
              <a:rPr lang="en-US" sz="2000" dirty="0" err="1"/>
              <a:t>diskusije</a:t>
            </a:r>
            <a:r>
              <a:rPr lang="en-US" sz="2000" dirty="0"/>
              <a:t> </a:t>
            </a:r>
            <a:r>
              <a:rPr lang="en-US" sz="2000" dirty="0" err="1"/>
              <a:t>sa</a:t>
            </a:r>
            <a:r>
              <a:rPr lang="en-US" sz="2000" dirty="0"/>
              <a:t> IT </a:t>
            </a:r>
            <a:r>
              <a:rPr lang="en-US" sz="2000" dirty="0" err="1"/>
              <a:t>formuma</a:t>
            </a:r>
            <a:endParaRPr lang="en-US" sz="2000" dirty="0"/>
          </a:p>
          <a:p>
            <a:endParaRPr lang="en-US" sz="2000" dirty="0"/>
          </a:p>
          <a:p>
            <a:endParaRPr lang="en-US" dirty="0"/>
          </a:p>
          <a:p>
            <a:r>
              <a:rPr lang="en-US" dirty="0"/>
              <a:t>“</a:t>
            </a:r>
            <a:r>
              <a:rPr lang="en-US" dirty="0" err="1"/>
              <a:t>Potreban</a:t>
            </a:r>
            <a:r>
              <a:rPr lang="en-US" dirty="0"/>
              <a:t> je </a:t>
            </a:r>
            <a:r>
              <a:rPr lang="en-US" dirty="0" err="1"/>
              <a:t>samo</a:t>
            </a:r>
            <a:r>
              <a:rPr lang="en-US" dirty="0"/>
              <a:t> </a:t>
            </a:r>
            <a:r>
              <a:rPr lang="en-US" dirty="0" err="1"/>
              <a:t>jedan</a:t>
            </a:r>
            <a:r>
              <a:rPr lang="en-US" dirty="0"/>
              <a:t> </a:t>
            </a:r>
            <a:r>
              <a:rPr lang="en-US" dirty="0" err="1"/>
              <a:t>covek</a:t>
            </a:r>
            <a:r>
              <a:rPr lang="en-US" dirty="0"/>
              <a:t> </a:t>
            </a:r>
            <a:r>
              <a:rPr lang="en-US" dirty="0" err="1"/>
              <a:t>koji</a:t>
            </a:r>
            <a:r>
              <a:rPr lang="en-US" dirty="0"/>
              <a:t> </a:t>
            </a:r>
            <a:r>
              <a:rPr lang="en-US" dirty="0" err="1"/>
              <a:t>zna</a:t>
            </a:r>
            <a:r>
              <a:rPr lang="en-US" dirty="0"/>
              <a:t> </a:t>
            </a:r>
            <a:r>
              <a:rPr lang="en-US" dirty="0" err="1"/>
              <a:t>da</a:t>
            </a:r>
            <a:r>
              <a:rPr lang="en-US" dirty="0"/>
              <a:t> </a:t>
            </a:r>
            <a:r>
              <a:rPr lang="en-US" dirty="0" err="1"/>
              <a:t>osmisli</a:t>
            </a:r>
            <a:r>
              <a:rPr lang="en-US" dirty="0"/>
              <a:t> </a:t>
            </a:r>
            <a:r>
              <a:rPr lang="en-US" dirty="0" err="1"/>
              <a:t>i</a:t>
            </a:r>
            <a:r>
              <a:rPr lang="en-US" dirty="0"/>
              <a:t> </a:t>
            </a:r>
            <a:r>
              <a:rPr lang="en-US" dirty="0" err="1"/>
              <a:t>dokumentuje</a:t>
            </a:r>
            <a:r>
              <a:rPr lang="en-US" dirty="0"/>
              <a:t> system do </a:t>
            </a:r>
            <a:r>
              <a:rPr lang="en-US" dirty="0" err="1"/>
              <a:t>tancina</a:t>
            </a:r>
            <a:r>
              <a:rPr lang="en-US" dirty="0"/>
              <a:t>, a </a:t>
            </a:r>
            <a:r>
              <a:rPr lang="en-US" dirty="0" err="1"/>
              <a:t>posle</a:t>
            </a:r>
            <a:r>
              <a:rPr lang="en-US" dirty="0"/>
              <a:t> 50 </a:t>
            </a:r>
            <a:r>
              <a:rPr lang="en-US" dirty="0" err="1"/>
              <a:t>programera</a:t>
            </a:r>
            <a:r>
              <a:rPr lang="en-US" dirty="0"/>
              <a:t> </a:t>
            </a:r>
            <a:r>
              <a:rPr lang="en-US" dirty="0" err="1"/>
              <a:t>razvija</a:t>
            </a:r>
            <a:r>
              <a:rPr lang="en-US" dirty="0"/>
              <a:t> software </a:t>
            </a:r>
            <a:r>
              <a:rPr lang="en-US" dirty="0" err="1"/>
              <a:t>na</a:t>
            </a:r>
            <a:r>
              <a:rPr lang="en-US" dirty="0"/>
              <a:t> </a:t>
            </a:r>
            <a:r>
              <a:rPr lang="en-US" dirty="0" err="1"/>
              <a:t>osnovu</a:t>
            </a:r>
            <a:r>
              <a:rPr lang="en-US" dirty="0"/>
              <a:t> </a:t>
            </a:r>
            <a:r>
              <a:rPr lang="en-US" dirty="0" err="1"/>
              <a:t>specifikacija</a:t>
            </a:r>
            <a:r>
              <a:rPr lang="en-US" dirty="0"/>
              <a:t> </a:t>
            </a:r>
            <a:r>
              <a:rPr lang="en-US" dirty="0" err="1"/>
              <a:t>ovog</a:t>
            </a:r>
            <a:r>
              <a:rPr lang="en-US" dirty="0"/>
              <a:t> </a:t>
            </a:r>
            <a:r>
              <a:rPr lang="en-US" dirty="0" err="1"/>
              <a:t>arhitekte</a:t>
            </a:r>
            <a:r>
              <a:rPr lang="en-US" dirty="0"/>
              <a:t>. </a:t>
            </a:r>
            <a:r>
              <a:rPr lang="en-US" dirty="0" err="1"/>
              <a:t>Tako</a:t>
            </a:r>
            <a:r>
              <a:rPr lang="en-US" dirty="0"/>
              <a:t> </a:t>
            </a:r>
            <a:r>
              <a:rPr lang="en-US" dirty="0" err="1"/>
              <a:t>da</a:t>
            </a:r>
            <a:r>
              <a:rPr lang="en-US" dirty="0"/>
              <a:t> je to </a:t>
            </a:r>
            <a:r>
              <a:rPr lang="en-US" dirty="0" err="1"/>
              <a:t>sasvim</a:t>
            </a:r>
            <a:r>
              <a:rPr lang="en-US" dirty="0"/>
              <a:t> </a:t>
            </a:r>
            <a:r>
              <a:rPr lang="en-US" dirty="0" err="1"/>
              <a:t>normalno</a:t>
            </a:r>
            <a:r>
              <a:rPr lang="en-US" dirty="0"/>
              <a:t>, a </a:t>
            </a:r>
            <a:r>
              <a:rPr lang="en-US" dirty="0" err="1"/>
              <a:t>i</a:t>
            </a:r>
            <a:r>
              <a:rPr lang="en-US" dirty="0"/>
              <a:t> </a:t>
            </a:r>
            <a:r>
              <a:rPr lang="en-US" dirty="0" err="1"/>
              <a:t>nije</a:t>
            </a:r>
            <a:r>
              <a:rPr lang="en-US" dirty="0"/>
              <a:t> </a:t>
            </a:r>
            <a:r>
              <a:rPr lang="en-US" dirty="0" err="1"/>
              <a:t>nista</a:t>
            </a:r>
            <a:r>
              <a:rPr lang="en-US" dirty="0"/>
              <a:t> IT </a:t>
            </a:r>
            <a:r>
              <a:rPr lang="en-US" dirty="0" err="1"/>
              <a:t>specificno</a:t>
            </a:r>
            <a:r>
              <a:rPr lang="en-US" dirty="0"/>
              <a:t>. </a:t>
            </a:r>
            <a:r>
              <a:rPr lang="en-US" dirty="0" err="1"/>
              <a:t>Isto</a:t>
            </a:r>
            <a:r>
              <a:rPr lang="en-US" dirty="0"/>
              <a:t> je </a:t>
            </a:r>
            <a:r>
              <a:rPr lang="en-US" dirty="0" err="1"/>
              <a:t>i</a:t>
            </a:r>
            <a:r>
              <a:rPr lang="en-US" dirty="0"/>
              <a:t> u </a:t>
            </a:r>
            <a:r>
              <a:rPr lang="en-US" dirty="0" err="1"/>
              <a:t>masinstvu</a:t>
            </a:r>
            <a:r>
              <a:rPr lang="en-US" dirty="0"/>
              <a:t>, </a:t>
            </a:r>
            <a:r>
              <a:rPr lang="en-US" dirty="0" err="1"/>
              <a:t>npr</a:t>
            </a:r>
            <a:r>
              <a:rPr lang="en-US" dirty="0"/>
              <a:t> u BMW-u - Chief Designer </a:t>
            </a:r>
            <a:r>
              <a:rPr lang="en-US" dirty="0" err="1"/>
              <a:t>ima</a:t>
            </a:r>
            <a:r>
              <a:rPr lang="en-US" dirty="0"/>
              <a:t> </a:t>
            </a:r>
            <a:r>
              <a:rPr lang="en-US" dirty="0" err="1"/>
              <a:t>mnogo</a:t>
            </a:r>
            <a:r>
              <a:rPr lang="en-US" dirty="0"/>
              <a:t> </a:t>
            </a:r>
            <a:r>
              <a:rPr lang="en-US" dirty="0" err="1"/>
              <a:t>vecu</a:t>
            </a:r>
            <a:r>
              <a:rPr lang="en-US" dirty="0"/>
              <a:t> </a:t>
            </a:r>
            <a:r>
              <a:rPr lang="en-US" dirty="0" err="1"/>
              <a:t>platu</a:t>
            </a:r>
            <a:r>
              <a:rPr lang="en-US" dirty="0"/>
              <a:t> </a:t>
            </a:r>
            <a:r>
              <a:rPr lang="en-US" dirty="0" err="1"/>
              <a:t>od</a:t>
            </a:r>
            <a:r>
              <a:rPr lang="en-US" dirty="0"/>
              <a:t> </a:t>
            </a:r>
            <a:r>
              <a:rPr lang="en-US" dirty="0" err="1"/>
              <a:t>Fied</a:t>
            </a:r>
            <a:r>
              <a:rPr lang="en-US" dirty="0"/>
              <a:t> </a:t>
            </a:r>
            <a:r>
              <a:rPr lang="en-US" dirty="0" err="1"/>
              <a:t>Designera</a:t>
            </a:r>
            <a:r>
              <a:rPr lang="en-US" dirty="0"/>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324</TotalTime>
  <Words>460</Words>
  <Application>Microsoft Office PowerPoint</Application>
  <PresentationFormat>On-screen Show (4:3)</PresentationFormat>
  <Paragraphs>84</Paragraphs>
  <Slides>21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27" baseType="lpstr">
      <vt:lpstr>Arial</vt:lpstr>
      <vt:lpstr>Courier New</vt:lpstr>
      <vt:lpstr>Times New Roman</vt:lpstr>
      <vt:lpstr>Apex</vt:lpstr>
      <vt:lpstr>Microsoft Visio Drawing</vt:lpstr>
      <vt:lpstr>Microsoft Office Visio Drawing</vt:lpstr>
      <vt:lpstr>Osnovi digitalne elektronike</vt:lpstr>
      <vt:lpstr>Osnovi digitalne elektronike</vt:lpstr>
      <vt:lpstr>Osnovi digitalne elektronike</vt:lpstr>
      <vt:lpstr>Osnovi digitalne elektronike</vt:lpstr>
      <vt:lpstr>Osnovi digitalne elektronike</vt:lpstr>
      <vt:lpstr>Osnovi digitalne elektronike</vt:lpstr>
      <vt:lpstr>Osnovi digitalne elektronike</vt:lpstr>
      <vt:lpstr>Osnovi digitalne elektronike</vt:lpstr>
      <vt:lpstr>Slide 9</vt:lpstr>
      <vt:lpstr>Slide 10</vt:lpstr>
      <vt:lpstr>Slide 11</vt:lpstr>
      <vt:lpstr>Osnovi digitalne elektronike</vt:lpstr>
      <vt:lpstr>Osnovi digitalne elektronike</vt:lpstr>
      <vt:lpstr>Osnovi digitalne elektronike</vt:lpstr>
      <vt:lpstr>Slide 15</vt:lpstr>
      <vt:lpstr>Slide 16</vt:lpstr>
      <vt:lpstr>Slide 17</vt:lpstr>
      <vt:lpstr>Hardverski orijentisani kursevi na SI</vt:lpstr>
      <vt:lpstr>Slide 19</vt:lpstr>
      <vt:lpstr>Slide 20</vt:lpstr>
      <vt:lpstr>Slide 21</vt:lpstr>
    </vt:vector>
  </TitlesOfParts>
  <Company>Zukorlic islamic centre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Mahmud</dc:creator>
  <cp:lastModifiedBy>Ponjavic</cp:lastModifiedBy>
  <cp:revision>15</cp:revision>
  <dcterms:created xsi:type="dcterms:W3CDTF">2013-09-19T15:38:45Z</dcterms:created>
  <dcterms:modified xsi:type="dcterms:W3CDTF">2018-02-12T15:46:33Z</dcterms:modified>
</cp:coreProperties>
</file>