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45"/>
  </p:notesMasterIdLst>
  <p:sldIdLst>
    <p:sldId id="272" r:id="rId2"/>
    <p:sldId id="400" r:id="rId3"/>
    <p:sldId id="304" r:id="rId4"/>
    <p:sldId id="353" r:id="rId5"/>
    <p:sldId id="341" r:id="rId6"/>
    <p:sldId id="339" r:id="rId7"/>
    <p:sldId id="340" r:id="rId8"/>
    <p:sldId id="342" r:id="rId9"/>
    <p:sldId id="343" r:id="rId10"/>
    <p:sldId id="386" r:id="rId11"/>
    <p:sldId id="345" r:id="rId12"/>
    <p:sldId id="346" r:id="rId13"/>
    <p:sldId id="380" r:id="rId14"/>
    <p:sldId id="347" r:id="rId15"/>
    <p:sldId id="382" r:id="rId16"/>
    <p:sldId id="381" r:id="rId17"/>
    <p:sldId id="384" r:id="rId18"/>
    <p:sldId id="383" r:id="rId19"/>
    <p:sldId id="351" r:id="rId20"/>
    <p:sldId id="379" r:id="rId21"/>
    <p:sldId id="311" r:id="rId22"/>
    <p:sldId id="365" r:id="rId23"/>
    <p:sldId id="389" r:id="rId24"/>
    <p:sldId id="354" r:id="rId25"/>
    <p:sldId id="355" r:id="rId26"/>
    <p:sldId id="356" r:id="rId27"/>
    <p:sldId id="358" r:id="rId28"/>
    <p:sldId id="387" r:id="rId29"/>
    <p:sldId id="390" r:id="rId30"/>
    <p:sldId id="391" r:id="rId31"/>
    <p:sldId id="392" r:id="rId32"/>
    <p:sldId id="393" r:id="rId33"/>
    <p:sldId id="363" r:id="rId34"/>
    <p:sldId id="394" r:id="rId35"/>
    <p:sldId id="368" r:id="rId36"/>
    <p:sldId id="395" r:id="rId37"/>
    <p:sldId id="397" r:id="rId38"/>
    <p:sldId id="398" r:id="rId39"/>
    <p:sldId id="396" r:id="rId40"/>
    <p:sldId id="375" r:id="rId41"/>
    <p:sldId id="374" r:id="rId42"/>
    <p:sldId id="399" r:id="rId43"/>
    <p:sldId id="376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25" autoAdjust="0"/>
  </p:normalViewPr>
  <p:slideViewPr>
    <p:cSldViewPr>
      <p:cViewPr>
        <p:scale>
          <a:sx n="75" d="100"/>
          <a:sy n="75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DFA6E-5DB1-432F-B527-474839328C1C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90A81-F19B-45FE-BD49-85EE3A4399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8AC18-044C-4187-8A4C-992F363EEC3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1ABC4-F2B7-425E-8C64-767909BCBA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7B6AC-4449-4F5E-A4FD-4E81DA010A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B88FE4-04CE-42BF-BDE6-7A3614EFF7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DFAC6-AB30-4CA3-9F59-302A196364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2737C9-B22E-4A7D-B732-B9DB613FAE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E6522B-3475-4F0D-AD95-6622EB49E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9DA281-AB6B-4E4D-AFBC-E085A5080A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EA5519-28D0-45AE-B66A-3A68561526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B19E35CF-EB68-456B-8C9A-547585E99B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636FA-2EE7-4BF6-B5EF-0BD59F5940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12B53-08CF-414D-BCF4-BB06801174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F9F9315-70E9-4D8E-8FFC-54C0B65E20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 </a:t>
            </a:r>
            <a:r>
              <a:rPr lang="en-US" dirty="0" err="1" smtClean="0"/>
              <a:t>uC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en-US" sz="2900" dirty="0" smtClean="0"/>
              <a:t>3</a:t>
            </a:r>
            <a:r>
              <a:rPr lang="sr-Latn-RS" sz="2900" dirty="0" smtClean="0"/>
              <a:t>. deo</a:t>
            </a:r>
            <a:endParaRPr lang="en-US" sz="2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201</a:t>
            </a:r>
            <a:r>
              <a:rPr lang="en-US" dirty="0" smtClean="0"/>
              <a:t>5</a:t>
            </a:r>
            <a:endParaRPr lang="sr-Latn-RS" dirty="0" smtClean="0"/>
          </a:p>
          <a:p>
            <a:r>
              <a:rPr lang="sr-Latn-RS" sz="1800" dirty="0" smtClean="0"/>
              <a:t>Nenad Jovičić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Ova </a:t>
            </a:r>
            <a:r>
              <a:rPr lang="en-US" sz="4000" dirty="0" err="1" smtClean="0"/>
              <a:t>prezentacija</a:t>
            </a:r>
            <a:r>
              <a:rPr lang="en-US" sz="4000" dirty="0" smtClean="0"/>
              <a:t> je </a:t>
            </a:r>
            <a:r>
              <a:rPr lang="en-US" sz="4000" dirty="0" err="1" smtClean="0"/>
              <a:t>dostupna</a:t>
            </a:r>
            <a:r>
              <a:rPr lang="en-US" sz="4000" dirty="0" smtClean="0"/>
              <a:t> </a:t>
            </a:r>
            <a:r>
              <a:rPr lang="en-US" sz="4000" dirty="0" err="1" smtClean="0"/>
              <a:t>na</a:t>
            </a:r>
            <a:r>
              <a:rPr lang="en-US" sz="4000" dirty="0" smtClean="0"/>
              <a:t> </a:t>
            </a:r>
            <a:r>
              <a:rPr lang="en-US" sz="4000" dirty="0" err="1" smtClean="0"/>
              <a:t>adresi</a:t>
            </a:r>
            <a:r>
              <a:rPr lang="en-US" sz="4000" dirty="0" smtClean="0"/>
              <a:t>:</a:t>
            </a:r>
          </a:p>
          <a:p>
            <a:pPr>
              <a:buNone/>
            </a:pPr>
            <a:r>
              <a:rPr lang="en-US" sz="4000" dirty="0" smtClean="0"/>
              <a:t>	</a:t>
            </a:r>
            <a:r>
              <a:rPr lang="en-US" sz="3900" dirty="0" err="1" smtClean="0"/>
              <a:t>tnt.etf.rs</a:t>
            </a:r>
            <a:r>
              <a:rPr lang="en-US" sz="3900" dirty="0" smtClean="0"/>
              <a:t>/~oe4irs/SIuC_2016_3.pptx</a:t>
            </a:r>
            <a:endParaRPr lang="sr-Latn-CS" sz="3900" dirty="0" smtClean="0"/>
          </a:p>
          <a:p>
            <a:r>
              <a:rPr lang="en-US" sz="4000" dirty="0" err="1" smtClean="0"/>
              <a:t>Projekti</a:t>
            </a:r>
            <a:r>
              <a:rPr lang="en-US" sz="4000" dirty="0" smtClean="0"/>
              <a:t> </a:t>
            </a:r>
            <a:r>
              <a:rPr lang="en-US" sz="4000" dirty="0" err="1" smtClean="0"/>
              <a:t>dostupni</a:t>
            </a:r>
            <a:r>
              <a:rPr lang="en-US" sz="4000" dirty="0" smtClean="0"/>
              <a:t> </a:t>
            </a:r>
            <a:r>
              <a:rPr lang="en-US" sz="4000" dirty="0" err="1" smtClean="0"/>
              <a:t>na</a:t>
            </a:r>
            <a:r>
              <a:rPr lang="en-US" sz="4000" dirty="0" smtClean="0"/>
              <a:t> </a:t>
            </a:r>
            <a:r>
              <a:rPr lang="en-US" sz="4000" dirty="0" err="1" smtClean="0"/>
              <a:t>adresi</a:t>
            </a:r>
            <a:r>
              <a:rPr lang="en-US" sz="4000" dirty="0" smtClean="0"/>
              <a:t>:</a:t>
            </a:r>
          </a:p>
          <a:p>
            <a:pPr>
              <a:buNone/>
            </a:pPr>
            <a:r>
              <a:rPr lang="en-US" sz="4000" dirty="0" smtClean="0"/>
              <a:t>	</a:t>
            </a:r>
            <a:r>
              <a:rPr lang="en-US" sz="4000" dirty="0" err="1" smtClean="0"/>
              <a:t>tnt.etf.rs</a:t>
            </a:r>
            <a:r>
              <a:rPr lang="en-US" sz="4000" dirty="0" smtClean="0"/>
              <a:t>/~oe4irs/SI_2016_789.zip</a:t>
            </a:r>
            <a:endParaRPr lang="sr-Latn-CS" sz="4000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Projekat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733800" cy="438912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sz="2400" dirty="0" err="1" smtClean="0"/>
              <a:t>Napisati</a:t>
            </a:r>
            <a:r>
              <a:rPr lang="en-US" sz="2400" dirty="0" smtClean="0"/>
              <a:t> C </a:t>
            </a:r>
            <a:r>
              <a:rPr lang="en-US" sz="2400" dirty="0" err="1" smtClean="0"/>
              <a:t>projekat</a:t>
            </a:r>
            <a:r>
              <a:rPr lang="en-US" sz="2400" dirty="0" smtClean="0"/>
              <a:t> </a:t>
            </a:r>
            <a:r>
              <a:rPr lang="sr-Latn-CS" sz="2400" dirty="0" smtClean="0"/>
              <a:t>za razvojni sistem RS-MSP430F449 </a:t>
            </a:r>
            <a:r>
              <a:rPr lang="en-US" sz="2400" dirty="0" err="1" smtClean="0"/>
              <a:t>koji</a:t>
            </a:r>
            <a:r>
              <a:rPr lang="en-US" sz="2400" dirty="0" smtClean="0"/>
              <a:t> </a:t>
            </a:r>
            <a:r>
              <a:rPr lang="en-US" sz="2400" dirty="0" err="1" smtClean="0"/>
              <a:t>obe</a:t>
            </a:r>
            <a:r>
              <a:rPr lang="sr-Latn-CS" sz="2400" dirty="0" smtClean="0"/>
              <a:t>z</a:t>
            </a:r>
            <a:r>
              <a:rPr lang="en-US" sz="2400" dirty="0" smtClean="0"/>
              <a:t>be</a:t>
            </a:r>
            <a:r>
              <a:rPr lang="sr-Latn-CS" sz="2400" dirty="0" smtClean="0"/>
              <a:t>đ</a:t>
            </a:r>
            <a:r>
              <a:rPr lang="en-US" sz="2400" dirty="0" err="1" smtClean="0"/>
              <a:t>uje</a:t>
            </a:r>
            <a:r>
              <a:rPr lang="en-US" sz="2400" dirty="0" smtClean="0"/>
              <a:t> </a:t>
            </a:r>
            <a:r>
              <a:rPr lang="en-US" sz="2400" dirty="0" err="1" smtClean="0"/>
              <a:t>serijsku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sr-Latn-CS" sz="2400" dirty="0" smtClean="0"/>
              <a:t>z</a:t>
            </a:r>
            <a:r>
              <a:rPr lang="en-US" sz="2400" dirty="0" smtClean="0"/>
              <a:t>u</a:t>
            </a:r>
            <a:r>
              <a:rPr lang="sr-Latn-CS" sz="2400" dirty="0" smtClean="0"/>
              <a:t> </a:t>
            </a:r>
            <a:r>
              <a:rPr lang="sr-Latn-CS" sz="2400" dirty="0" err="1" smtClean="0"/>
              <a:t>mikrokontrolera</a:t>
            </a:r>
            <a:r>
              <a:rPr lang="sr-Latn-CS" sz="2400" dirty="0" smtClean="0"/>
              <a:t> sa PC računarom. Brzina komunikacije treba da bude 2400 bit/s, bez bita </a:t>
            </a:r>
            <a:r>
              <a:rPr lang="sr-Latn-CS" sz="2400" dirty="0" err="1" smtClean="0"/>
              <a:t>parnosti</a:t>
            </a:r>
            <a:r>
              <a:rPr lang="sr-Latn-CS" sz="2400" dirty="0" smtClean="0"/>
              <a:t> i sa jednim stop </a:t>
            </a:r>
            <a:r>
              <a:rPr lang="sr-Latn-CS" sz="2400" dirty="0" err="1" smtClean="0"/>
              <a:t>bitom</a:t>
            </a:r>
            <a:r>
              <a:rPr lang="sr-Latn-CS" sz="2400" dirty="0" smtClean="0"/>
              <a:t>. Pritiskom na taster S4 potrebno je generisati slanje podatka u promenljivoj </a:t>
            </a:r>
            <a:r>
              <a:rPr lang="sr-Latn-CS" sz="2400" i="1" dirty="0" smtClean="0"/>
              <a:t>data</a:t>
            </a:r>
            <a:r>
              <a:rPr lang="sr-Latn-CS" sz="2400" dirty="0" smtClean="0"/>
              <a:t>. Sa druge strane, numerički jednocifreni podatak primljen preko serijske veze treba snimiti u promenljivu </a:t>
            </a:r>
            <a:r>
              <a:rPr lang="sr-Latn-CS" sz="2400" i="1" dirty="0" smtClean="0"/>
              <a:t>data</a:t>
            </a:r>
            <a:r>
              <a:rPr lang="sr-Latn-CS" sz="2400" dirty="0" smtClean="0"/>
              <a:t> i ispisati ga na </a:t>
            </a:r>
            <a:r>
              <a:rPr lang="sr-Latn-CS" sz="2400" dirty="0" err="1" smtClean="0"/>
              <a:t>sedmosegmentni</a:t>
            </a:r>
            <a:r>
              <a:rPr lang="sr-Latn-CS" sz="2400" dirty="0" smtClean="0"/>
              <a:t> LED displej.</a:t>
            </a:r>
          </a:p>
          <a:p>
            <a:pPr>
              <a:defRPr/>
            </a:pPr>
            <a:r>
              <a:rPr lang="sr-Latn-CS" sz="2400" dirty="0" smtClean="0"/>
              <a:t>Prijem podataka realizovati preko prekida UART-a. Slanje podataka realizovati preko prekida porta P</a:t>
            </a:r>
            <a:r>
              <a:rPr lang="en-US" sz="2400" dirty="0" smtClean="0"/>
              <a:t>2</a:t>
            </a:r>
            <a:r>
              <a:rPr lang="sr-Latn-CS" sz="2400" dirty="0" smtClean="0"/>
              <a:t>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7675" y="1752600"/>
            <a:ext cx="4733925" cy="45053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err="1" smtClean="0"/>
              <a:t>Serijska</a:t>
            </a:r>
            <a:r>
              <a:rPr lang="en-US" dirty="0" smtClean="0"/>
              <a:t> </a:t>
            </a:r>
            <a:r>
              <a:rPr lang="en-US" dirty="0" err="1" smtClean="0"/>
              <a:t>komunikacija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Between devi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1981200"/>
            <a:ext cx="4905375" cy="2352675"/>
          </a:xfrm>
          <a:prstGeom prst="rect">
            <a:avLst/>
          </a:prstGeom>
          <a:noFill/>
        </p:spPr>
      </p:pic>
      <p:pic>
        <p:nvPicPr>
          <p:cNvPr id="55298" name="Picture 2" descr="pinouts.se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2550" y="1371600"/>
            <a:ext cx="3981450" cy="3781425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334000"/>
            <a:ext cx="71818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dirty="0" smtClean="0"/>
              <a:t>Format </a:t>
            </a:r>
            <a:r>
              <a:rPr lang="en-US" dirty="0" err="1" smtClean="0"/>
              <a:t>prenosa</a:t>
            </a:r>
            <a:r>
              <a:rPr lang="en-US" dirty="0" smtClean="0"/>
              <a:t> </a:t>
            </a:r>
            <a:r>
              <a:rPr lang="en-US" dirty="0" err="1" smtClean="0"/>
              <a:t>podatka</a:t>
            </a:r>
            <a:endParaRPr lang="en-US" dirty="0" smtClean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4724400"/>
            <a:ext cx="6477000" cy="18113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4" descr="722px-Rs232_oscilloscope_trace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752600"/>
            <a:ext cx="4276725" cy="28670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268" name="Picture 4" descr="uart receiv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752600"/>
            <a:ext cx="7315200" cy="482206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dirty="0" smtClean="0"/>
              <a:t>MSP430 UART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Podatak dužine 7 ili 8 bita i bit parnosti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Nezavisan rad prijemnika i predajnika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Baferisani prijemni i predajni registri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Ugrađena podrška za multiprocesorsku komunikaciju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Mogućnost buđenja iz LPMx moda na startnu ivicu signala na ulazu u prijemnik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Mogućnost podešavanja brzine prenosa u širokom opsegu i sa velikom rezolucijom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Hardverska detekcija greški u prenosu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Dva nezvisna prekida prijemnika i predajnika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USCI-UART mod </a:t>
            </a:r>
            <a:r>
              <a:rPr lang="en-US" dirty="0" err="1" smtClean="0"/>
              <a:t>rada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057275"/>
            <a:ext cx="5000625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581400"/>
            <a:ext cx="605607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838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Baud rate </a:t>
            </a:r>
            <a:br>
              <a:rPr lang="en-US" dirty="0" smtClean="0"/>
            </a:br>
            <a:r>
              <a:rPr lang="en-US" dirty="0" smtClean="0"/>
              <a:t>generator</a:t>
            </a:r>
          </a:p>
        </p:txBody>
      </p:sp>
      <p:pic>
        <p:nvPicPr>
          <p:cNvPr id="4" name="Picture 4" descr="uart recei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81000"/>
            <a:ext cx="3869687" cy="255083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cxnSp>
        <p:nvCxnSpPr>
          <p:cNvPr id="6" name="Straight Arrow Connector 5"/>
          <p:cNvCxnSpPr/>
          <p:nvPr/>
        </p:nvCxnSpPr>
        <p:spPr>
          <a:xfrm flipH="1" flipV="1">
            <a:off x="6629400" y="2286000"/>
            <a:ext cx="838200" cy="2590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dirty="0" smtClean="0"/>
              <a:t>Baud rate generator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66900"/>
            <a:ext cx="8229600" cy="45339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Generator </a:t>
            </a:r>
            <a:r>
              <a:rPr lang="en-US" dirty="0" err="1" smtClean="0"/>
              <a:t>sadrži</a:t>
            </a:r>
            <a:r>
              <a:rPr lang="en-US" dirty="0" smtClean="0"/>
              <a:t> 16-bitni </a:t>
            </a:r>
            <a:r>
              <a:rPr lang="en-US" dirty="0" err="1" smtClean="0"/>
              <a:t>brojač</a:t>
            </a:r>
            <a:r>
              <a:rPr lang="en-US" dirty="0" smtClean="0"/>
              <a:t>, 16-bitni </a:t>
            </a:r>
            <a:r>
              <a:rPr lang="en-US" dirty="0" err="1" smtClean="0"/>
              <a:t>delitelj</a:t>
            </a:r>
            <a:r>
              <a:rPr lang="en-US" dirty="0" smtClean="0"/>
              <a:t>/</a:t>
            </a:r>
            <a:r>
              <a:rPr lang="en-US" dirty="0" err="1" smtClean="0"/>
              <a:t>preskaler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modulator</a:t>
            </a:r>
          </a:p>
          <a:p>
            <a:pPr eaLnBrk="1" hangingPunct="1"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N </a:t>
            </a:r>
            <a:r>
              <a:rPr lang="en-US" dirty="0" err="1" smtClean="0"/>
              <a:t>kojim</a:t>
            </a:r>
            <a:r>
              <a:rPr lang="en-US" dirty="0" smtClean="0"/>
              <a:t> se deli </a:t>
            </a:r>
            <a:r>
              <a:rPr lang="en-US" dirty="0" err="1" smtClean="0"/>
              <a:t>učestanost</a:t>
            </a:r>
            <a:r>
              <a:rPr lang="en-US" dirty="0" smtClean="0"/>
              <a:t> BRCLK u </a:t>
            </a:r>
            <a:r>
              <a:rPr lang="en-US" dirty="0" err="1" smtClean="0"/>
              <a:t>cilju</a:t>
            </a:r>
            <a:r>
              <a:rPr lang="en-US" dirty="0" smtClean="0"/>
              <a:t> </a:t>
            </a:r>
            <a:r>
              <a:rPr lang="en-US" dirty="0" err="1" smtClean="0"/>
              <a:t>dobijanje</a:t>
            </a:r>
            <a:r>
              <a:rPr lang="en-US" dirty="0" smtClean="0"/>
              <a:t> </a:t>
            </a:r>
            <a:r>
              <a:rPr lang="en-US" dirty="0" err="1" smtClean="0"/>
              <a:t>željene</a:t>
            </a:r>
            <a:r>
              <a:rPr lang="en-US" dirty="0" smtClean="0"/>
              <a:t> </a:t>
            </a:r>
            <a:r>
              <a:rPr lang="en-US" dirty="0" err="1" smtClean="0"/>
              <a:t>bitske</a:t>
            </a:r>
            <a:r>
              <a:rPr lang="en-US" dirty="0" smtClean="0"/>
              <a:t> </a:t>
            </a:r>
            <a:r>
              <a:rPr lang="en-US" dirty="0" err="1" smtClean="0"/>
              <a:t>učestanosti</a:t>
            </a:r>
            <a:r>
              <a:rPr lang="en-US" dirty="0" smtClean="0"/>
              <a:t> se </a:t>
            </a:r>
            <a:r>
              <a:rPr lang="en-US" dirty="0" err="1" smtClean="0"/>
              <a:t>dobija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N=BRCLK/baud rate</a:t>
            </a:r>
          </a:p>
          <a:p>
            <a:pPr>
              <a:defRPr/>
            </a:pPr>
            <a:r>
              <a:rPr lang="sr-Latn-CS" dirty="0" smtClean="0"/>
              <a:t>Maksimalan </a:t>
            </a:r>
            <a:r>
              <a:rPr lang="sr-Latn-CS" dirty="0" err="1" smtClean="0"/>
              <a:t>baud</a:t>
            </a:r>
            <a:r>
              <a:rPr lang="sr-Latn-CS" dirty="0" smtClean="0"/>
              <a:t> rate je jedna tre´</a:t>
            </a:r>
            <a:r>
              <a:rPr lang="sr-Latn-CS" dirty="0" err="1" smtClean="0"/>
              <a:t>cina</a:t>
            </a:r>
            <a:r>
              <a:rPr lang="sr-Latn-CS" dirty="0" smtClean="0"/>
              <a:t> uˇcestanosti takta BRCLK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U </a:t>
            </a:r>
            <a:r>
              <a:rPr lang="en-US" dirty="0" err="1" smtClean="0"/>
              <a:t>opštem</a:t>
            </a:r>
            <a:r>
              <a:rPr lang="en-US" dirty="0" smtClean="0"/>
              <a:t> </a:t>
            </a:r>
            <a:r>
              <a:rPr lang="en-US" dirty="0" err="1" smtClean="0"/>
              <a:t>slučaju</a:t>
            </a:r>
            <a:r>
              <a:rPr lang="en-US" dirty="0" smtClean="0"/>
              <a:t> N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ceo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562600"/>
            <a:ext cx="41243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8658225" cy="44291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066800"/>
            <a:ext cx="2886075" cy="44862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sr-Latn-CS" dirty="0" smtClean="0"/>
              <a:t>Algoritam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04800"/>
            <a:ext cx="5556250" cy="6248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229600" cy="1143000"/>
          </a:xfrm>
        </p:spPr>
        <p:txBody>
          <a:bodyPr anchor="t"/>
          <a:lstStyle/>
          <a:p>
            <a:pPr>
              <a:defRPr/>
            </a:pPr>
            <a:r>
              <a:rPr lang="en-US" dirty="0" smtClean="0"/>
              <a:t>UART </a:t>
            </a:r>
            <a:r>
              <a:rPr lang="en-US" dirty="0" err="1" smtClean="0"/>
              <a:t>kontrolni</a:t>
            </a:r>
            <a:r>
              <a:rPr lang="en-US" dirty="0" smtClean="0"/>
              <a:t> </a:t>
            </a:r>
            <a:r>
              <a:rPr lang="en-US" dirty="0" err="1" smtClean="0"/>
              <a:t>registri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143000"/>
            <a:ext cx="6135885" cy="51816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t"/>
          <a:lstStyle/>
          <a:p>
            <a:r>
              <a:rPr lang="sr-Latn-CS" dirty="0" err="1" smtClean="0"/>
              <a:t>Inicijalizacija</a:t>
            </a:r>
            <a:r>
              <a:rPr lang="sr-Latn-CS" dirty="0" smtClean="0"/>
              <a:t> 1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296275" cy="44291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4725" y="1143000"/>
            <a:ext cx="5629275" cy="5095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-76200"/>
            <a:ext cx="5029200" cy="1143000"/>
          </a:xfrm>
        </p:spPr>
        <p:txBody>
          <a:bodyPr anchor="t"/>
          <a:lstStyle/>
          <a:p>
            <a:pPr>
              <a:defRPr/>
            </a:pPr>
            <a:r>
              <a:rPr lang="sr-Latn-CS" dirty="0" smtClean="0"/>
              <a:t>Inicijalizacija 2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8296275" cy="44291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590800"/>
            <a:ext cx="5851170" cy="228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3124200" cy="1143000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sr-Latn-CS" dirty="0" err="1" smtClean="0"/>
              <a:t>Inicijalizacija</a:t>
            </a:r>
            <a:r>
              <a:rPr lang="sr-Latn-CS" dirty="0" smtClean="0"/>
              <a:t> </a:t>
            </a:r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6962775" cy="43910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619125"/>
            <a:ext cx="5610225" cy="15906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362200"/>
            <a:ext cx="5591175" cy="1609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114800"/>
            <a:ext cx="5591175" cy="23336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7363" y="985838"/>
            <a:ext cx="5629275" cy="48863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Prekidi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USCI poseduje jedan prekidni vektor koji se koristi i za prijemnik i za </a:t>
            </a:r>
            <a:r>
              <a:rPr lang="sr-Latn-CS" dirty="0" smtClean="0"/>
              <a:t>predajnik</a:t>
            </a:r>
          </a:p>
          <a:p>
            <a:r>
              <a:rPr lang="pl-PL" dirty="0" smtClean="0"/>
              <a:t>Prekid prijemnika se dogada kada je podatak primljen i upisan u </a:t>
            </a:r>
            <a:r>
              <a:rPr lang="sr-Latn-CS" dirty="0" err="1" smtClean="0"/>
              <a:t>UCAxRXBUF</a:t>
            </a:r>
            <a:endParaRPr lang="sr-Latn-CS" dirty="0" smtClean="0"/>
          </a:p>
          <a:p>
            <a:r>
              <a:rPr lang="sr-Latn-CS" dirty="0" smtClean="0"/>
              <a:t>Prekid predajnika se događa kada je sadržaj predajnog registra </a:t>
            </a:r>
            <a:r>
              <a:rPr lang="sr-Latn-CS" dirty="0" err="1" smtClean="0"/>
              <a:t>UCAxTXBUF</a:t>
            </a:r>
            <a:r>
              <a:rPr lang="sr-Latn-CS" dirty="0" smtClean="0"/>
              <a:t> prebačen u izlazni </a:t>
            </a:r>
            <a:r>
              <a:rPr lang="sr-Latn-CS" dirty="0" err="1" smtClean="0"/>
              <a:t>pomerački</a:t>
            </a:r>
            <a:r>
              <a:rPr lang="sr-Latn-CS" dirty="0" smtClean="0"/>
              <a:t> registar i </a:t>
            </a:r>
            <a:r>
              <a:rPr lang="sr-Latn-CS" dirty="0" err="1" smtClean="0"/>
              <a:t>možze</a:t>
            </a:r>
            <a:r>
              <a:rPr lang="sr-Latn-CS" dirty="0" smtClean="0"/>
              <a:t> se upisati novi podatak</a:t>
            </a:r>
          </a:p>
          <a:p>
            <a:r>
              <a:rPr lang="sr-Latn-CS" dirty="0" smtClean="0"/>
              <a:t>Registar </a:t>
            </a:r>
            <a:r>
              <a:rPr lang="sr-Latn-CS" dirty="0" err="1" smtClean="0"/>
              <a:t>UCAxIV</a:t>
            </a:r>
            <a:r>
              <a:rPr lang="sr-Latn-CS" dirty="0" smtClean="0"/>
              <a:t> sadrži informaciju o aktivnom zahtevu za prekid</a:t>
            </a:r>
            <a:r>
              <a:rPr lang="en-US" dirty="0" smtClean="0"/>
              <a:t> </a:t>
            </a:r>
            <a:r>
              <a:rPr lang="sr-Latn-CS" dirty="0" err="1" smtClean="0"/>
              <a:t>najvi</a:t>
            </a:r>
            <a:r>
              <a:rPr lang="sr-Latn-RS" dirty="0" smtClean="0"/>
              <a:t>š</a:t>
            </a:r>
            <a:r>
              <a:rPr lang="sr-Latn-CS" dirty="0" err="1" smtClean="0"/>
              <a:t>eg</a:t>
            </a:r>
            <a:r>
              <a:rPr lang="sr-Latn-CS" dirty="0" smtClean="0"/>
              <a:t> nivoa</a:t>
            </a:r>
          </a:p>
          <a:p>
            <a:r>
              <a:rPr lang="sr-Latn-CS" dirty="0" smtClean="0"/>
              <a:t>prekid prijemnika ima viši prioritet od prekida predajnika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Prekidne rutine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8505825" cy="43910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057400"/>
            <a:ext cx="4861944" cy="18049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143000"/>
          </a:xfrm>
        </p:spPr>
        <p:txBody>
          <a:bodyPr anchor="t"/>
          <a:lstStyle/>
          <a:p>
            <a:pPr>
              <a:defRPr/>
            </a:pPr>
            <a:r>
              <a:rPr lang="sr-Latn-CS" dirty="0" smtClean="0"/>
              <a:t>Testiranje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66775"/>
            <a:ext cx="7534275" cy="58388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524000"/>
            <a:ext cx="2886075" cy="42005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2004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Parametri</a:t>
            </a:r>
            <a:r>
              <a:rPr lang="en-US" dirty="0" smtClean="0"/>
              <a:t> </a:t>
            </a:r>
            <a:r>
              <a:rPr lang="en-US" dirty="0" err="1" smtClean="0"/>
              <a:t>komunikacije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9975" y="152400"/>
            <a:ext cx="5229225" cy="66008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705600" y="5029200"/>
            <a:ext cx="304800" cy="2286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err="1" smtClean="0"/>
              <a:t>Zadatak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Modifikovati </a:t>
            </a:r>
            <a:r>
              <a:rPr lang="sr-Latn-RS" dirty="0" smtClean="0"/>
              <a:t> projekat Proj_7</a:t>
            </a:r>
            <a:r>
              <a:rPr lang="it-IT" dirty="0" smtClean="0"/>
              <a:t>, tako da se obezbedi da se po prijemu podatka preko serijske veze isti podatak vrati nazad (echo).</a:t>
            </a:r>
          </a:p>
          <a:p>
            <a:r>
              <a:rPr lang="it-IT" dirty="0" smtClean="0"/>
              <a:t>Modifikovati inicijali</a:t>
            </a:r>
            <a:r>
              <a:rPr lang="sr-Latn-RS" dirty="0" smtClean="0"/>
              <a:t>z</a:t>
            </a:r>
            <a:r>
              <a:rPr lang="it-IT" dirty="0" smtClean="0"/>
              <a:t>aciju UART-a tako da se komunikacija odvija na brzini od 9600 bit/s. </a:t>
            </a:r>
          </a:p>
          <a:p>
            <a:r>
              <a:rPr lang="it-IT" dirty="0" smtClean="0"/>
              <a:t>Hint: </a:t>
            </a:r>
            <a:r>
              <a:rPr lang="sr-Latn-CS" dirty="0" smtClean="0"/>
              <a:t>UCA0BR</a:t>
            </a:r>
            <a:r>
              <a:rPr lang="en-US" dirty="0" smtClean="0"/>
              <a:t>x</a:t>
            </a:r>
            <a:r>
              <a:rPr lang="it-IT" dirty="0" smtClean="0"/>
              <a:t> registri sadr</a:t>
            </a:r>
            <a:r>
              <a:rPr lang="sr-Latn-RS" dirty="0" smtClean="0"/>
              <a:t>že ceo deo odnosa bitske brzine i takta kojim se taktuje UART (1,048 MHz).</a:t>
            </a:r>
          </a:p>
          <a:p>
            <a:r>
              <a:rPr lang="sr-Latn-RS" dirty="0" smtClean="0"/>
              <a:t>Proširiti kod tako da se pritiskom na tastere S2 i S3 šalju karakteri </a:t>
            </a:r>
            <a:r>
              <a:rPr lang="en-US" dirty="0" smtClean="0"/>
              <a:t>‘2’ </a:t>
            </a:r>
            <a:r>
              <a:rPr lang="en-US" dirty="0" err="1" smtClean="0"/>
              <a:t>i</a:t>
            </a:r>
            <a:r>
              <a:rPr lang="en-US" dirty="0" smtClean="0"/>
              <a:t> ‘3’. </a:t>
            </a:r>
          </a:p>
          <a:p>
            <a:r>
              <a:rPr lang="en-US" dirty="0" smtClean="0"/>
              <a:t>Hint: </a:t>
            </a:r>
            <a:r>
              <a:rPr lang="sr-Latn-CS" dirty="0" smtClean="0"/>
              <a:t>Pogledati projekat </a:t>
            </a:r>
            <a:r>
              <a:rPr lang="sr-Latn-CS" dirty="0" err="1" smtClean="0"/>
              <a:t>Proj</a:t>
            </a:r>
            <a:r>
              <a:rPr lang="en-US" dirty="0" smtClean="0"/>
              <a:t>_4</a:t>
            </a:r>
            <a:r>
              <a:rPr lang="sr-Latn-CS" dirty="0" smtClean="0"/>
              <a:t>.</a:t>
            </a:r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Projekat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124200" cy="43891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/>
              <a:t>Pro</a:t>
            </a:r>
            <a:r>
              <a:rPr lang="sr-Latn-RS" sz="2400" dirty="0" smtClean="0"/>
              <a:t>š</a:t>
            </a:r>
            <a:r>
              <a:rPr lang="en-US" sz="2400" dirty="0" err="1" smtClean="0"/>
              <a:t>iriti</a:t>
            </a:r>
            <a:r>
              <a:rPr lang="en-US" sz="2400" dirty="0" smtClean="0"/>
              <a:t> </a:t>
            </a:r>
            <a:r>
              <a:rPr lang="en-US" sz="2400" dirty="0" err="1" smtClean="0"/>
              <a:t>projekat</a:t>
            </a:r>
            <a:r>
              <a:rPr lang="en-US" sz="2400" dirty="0" smtClean="0"/>
              <a:t> </a:t>
            </a:r>
            <a:r>
              <a:rPr lang="sr-Latn-RS" sz="2400" dirty="0" smtClean="0"/>
              <a:t>Proj_7 tako da se putem računara preko serijske veze pritiskom na taster S4 zadaje AD konverzija na naponskom ulazu A14. </a:t>
            </a:r>
            <a:r>
              <a:rPr lang="en-US" sz="2400" dirty="0" smtClean="0"/>
              <a:t>N</a:t>
            </a:r>
            <a:r>
              <a:rPr lang="sr-Latn-RS" sz="2400" dirty="0" smtClean="0"/>
              <a:t>akon završene konverzije očitana analogna vrednost u opsegu 0-15 se ispisuje na sedmosegmentni displej.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676400"/>
            <a:ext cx="5315623" cy="48101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Projekat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124200" cy="43891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/>
              <a:t>Pro</a:t>
            </a:r>
            <a:r>
              <a:rPr lang="sr-Latn-RS" sz="2400" dirty="0" smtClean="0"/>
              <a:t>š</a:t>
            </a:r>
            <a:r>
              <a:rPr lang="en-US" sz="2400" dirty="0" err="1" smtClean="0"/>
              <a:t>iriti</a:t>
            </a:r>
            <a:r>
              <a:rPr lang="en-US" sz="2400" dirty="0" smtClean="0"/>
              <a:t> </a:t>
            </a:r>
            <a:r>
              <a:rPr lang="en-US" sz="2400" dirty="0" err="1" smtClean="0"/>
              <a:t>projekat</a:t>
            </a:r>
            <a:r>
              <a:rPr lang="en-US" sz="2400" dirty="0" smtClean="0"/>
              <a:t> </a:t>
            </a:r>
            <a:r>
              <a:rPr lang="sr-Latn-RS" sz="2400" dirty="0" smtClean="0"/>
              <a:t>Proj_7 tako da se putem računara preko serijske veze pritiskom na taster S4 zadaje AD konverzija na naponskom ulazu A14. </a:t>
            </a:r>
            <a:r>
              <a:rPr lang="en-US" sz="2400" dirty="0" smtClean="0"/>
              <a:t>N</a:t>
            </a:r>
            <a:r>
              <a:rPr lang="sr-Latn-RS" sz="2400" dirty="0" smtClean="0"/>
              <a:t>akon završene konverzije očitana analogna vrednost u opsegu 0-15 se ispisuje na sedmosegmentni displej.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676400"/>
            <a:ext cx="5315623" cy="48101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743200"/>
            <a:ext cx="3313545" cy="2667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715000" y="4343400"/>
            <a:ext cx="762000" cy="3048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ADC12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12-bitni AD konvertor sa sukcesivnim aproksimacijama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Do 12 nezavisnih externih kanala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Poseban kanala za interni temperaturni senzor i eksternu naponsku referencu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Maksimalna brzina konverzije do 200ksps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Softverski kontrolisano SH kolo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Dve interne ili eksterna naponska referenca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16 nezavisnih baferskih registara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Prekid sa brzim dekodovanjem izvora prekida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ADC12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9011" y="152400"/>
            <a:ext cx="6994989" cy="65532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ADC12 Funkcionisanje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err="1" smtClean="0"/>
              <a:t>Konvertuje</a:t>
            </a:r>
            <a:r>
              <a:rPr lang="en-US" sz="2400" dirty="0" smtClean="0"/>
              <a:t> </a:t>
            </a:r>
            <a:r>
              <a:rPr lang="en-US" sz="2400" dirty="0" err="1" smtClean="0"/>
              <a:t>ulazni</a:t>
            </a:r>
            <a:r>
              <a:rPr lang="en-US" sz="2400" dirty="0" smtClean="0"/>
              <a:t> </a:t>
            </a:r>
            <a:r>
              <a:rPr lang="en-US" sz="2400" dirty="0" err="1" smtClean="0"/>
              <a:t>napon</a:t>
            </a:r>
            <a:r>
              <a:rPr lang="en-US" sz="2400" dirty="0" smtClean="0"/>
              <a:t> u </a:t>
            </a:r>
            <a:r>
              <a:rPr lang="en-US" sz="2400" dirty="0" err="1" smtClean="0"/>
              <a:t>opsegu</a:t>
            </a:r>
            <a:r>
              <a:rPr lang="en-US" sz="2400" dirty="0" smtClean="0"/>
              <a:t> </a:t>
            </a:r>
            <a:r>
              <a:rPr lang="en-US" sz="2400" dirty="0" err="1" smtClean="0"/>
              <a:t>V</a:t>
            </a:r>
            <a:r>
              <a:rPr lang="en-US" sz="2400" baseline="-25000" dirty="0" err="1" smtClean="0"/>
              <a:t>ref</a:t>
            </a:r>
            <a:r>
              <a:rPr lang="en-US" sz="2400" baseline="-25000" dirty="0" smtClean="0"/>
              <a:t>-</a:t>
            </a:r>
            <a:r>
              <a:rPr lang="en-US" sz="2400" dirty="0" smtClean="0"/>
              <a:t> do </a:t>
            </a:r>
            <a:r>
              <a:rPr lang="en-US" sz="2400" dirty="0" err="1" smtClean="0"/>
              <a:t>V</a:t>
            </a:r>
            <a:r>
              <a:rPr lang="en-US" sz="2400" baseline="-25000" dirty="0" err="1" smtClean="0"/>
              <a:t>ref</a:t>
            </a:r>
            <a:r>
              <a:rPr lang="en-US" sz="2400" baseline="-25000" dirty="0" smtClean="0"/>
              <a:t>+</a:t>
            </a:r>
            <a:r>
              <a:rPr lang="en-US" sz="2400" dirty="0" smtClean="0"/>
              <a:t> </a:t>
            </a:r>
            <a:r>
              <a:rPr lang="en-US" sz="2400" dirty="0" err="1" smtClean="0"/>
              <a:t>po</a:t>
            </a:r>
            <a:r>
              <a:rPr lang="en-US" sz="2400" dirty="0" smtClean="0"/>
              <a:t> </a:t>
            </a:r>
            <a:r>
              <a:rPr lang="en-US" sz="2400" dirty="0" err="1" smtClean="0"/>
              <a:t>sledećoj</a:t>
            </a:r>
            <a:r>
              <a:rPr lang="en-US" sz="2400" dirty="0" smtClean="0"/>
              <a:t> </a:t>
            </a:r>
            <a:r>
              <a:rPr lang="en-US" sz="2400" dirty="0" err="1" smtClean="0"/>
              <a:t>formuli</a:t>
            </a:r>
            <a:r>
              <a:rPr lang="en-US" sz="2400" dirty="0" smtClean="0"/>
              <a:t>: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Start </a:t>
            </a:r>
            <a:r>
              <a:rPr lang="en-US" sz="2400" dirty="0" err="1" smtClean="0"/>
              <a:t>konverzije</a:t>
            </a:r>
            <a:r>
              <a:rPr lang="en-US" sz="2400" dirty="0" smtClean="0"/>
              <a:t> </a:t>
            </a:r>
            <a:r>
              <a:rPr lang="en-US" sz="2400" dirty="0" err="1" smtClean="0"/>
              <a:t>mogu</a:t>
            </a:r>
            <a:r>
              <a:rPr lang="en-US" sz="2400" dirty="0" smtClean="0"/>
              <a:t> </a:t>
            </a:r>
            <a:r>
              <a:rPr lang="en-US" sz="2400" dirty="0" err="1" smtClean="0"/>
              <a:t>periodično</a:t>
            </a:r>
            <a:r>
              <a:rPr lang="en-US" sz="2400" dirty="0" smtClean="0"/>
              <a:t> </a:t>
            </a:r>
            <a:r>
              <a:rPr lang="en-US" sz="2400" dirty="0" err="1" smtClean="0"/>
              <a:t>zadavati</a:t>
            </a:r>
            <a:r>
              <a:rPr lang="en-US" sz="2400" dirty="0" smtClean="0"/>
              <a:t> </a:t>
            </a:r>
            <a:r>
              <a:rPr lang="en-US" sz="2400" dirty="0" err="1" smtClean="0"/>
              <a:t>moduli</a:t>
            </a:r>
            <a:r>
              <a:rPr lang="en-US" sz="2400" dirty="0" smtClean="0"/>
              <a:t> </a:t>
            </a:r>
            <a:r>
              <a:rPr lang="en-US" sz="2400" dirty="0" err="1" smtClean="0"/>
              <a:t>tajmer_A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tajmer_B</a:t>
            </a:r>
            <a:r>
              <a:rPr lang="en-US" sz="2400" dirty="0" smtClean="0"/>
              <a:t>, </a:t>
            </a:r>
            <a:r>
              <a:rPr lang="en-US" sz="2400" dirty="0" err="1" smtClean="0"/>
              <a:t>ili</a:t>
            </a:r>
            <a:r>
              <a:rPr lang="en-US" sz="2400" dirty="0" smtClean="0"/>
              <a:t> se </a:t>
            </a:r>
            <a:r>
              <a:rPr lang="en-US" sz="2400" dirty="0" err="1" smtClean="0"/>
              <a:t>može</a:t>
            </a:r>
            <a:r>
              <a:rPr lang="en-US" sz="2400" dirty="0" smtClean="0"/>
              <a:t> </a:t>
            </a:r>
            <a:r>
              <a:rPr lang="en-US" sz="2400" dirty="0" err="1" smtClean="0"/>
              <a:t>direktno</a:t>
            </a:r>
            <a:r>
              <a:rPr lang="en-US" sz="2400" dirty="0" smtClean="0"/>
              <a:t> </a:t>
            </a:r>
            <a:r>
              <a:rPr lang="en-US" sz="2400" dirty="0" err="1" smtClean="0"/>
              <a:t>zadati</a:t>
            </a:r>
            <a:r>
              <a:rPr lang="en-US" sz="2400" dirty="0" smtClean="0"/>
              <a:t> </a:t>
            </a:r>
            <a:r>
              <a:rPr lang="en-US" sz="2400" dirty="0" err="1" smtClean="0"/>
              <a:t>upisom</a:t>
            </a:r>
            <a:r>
              <a:rPr lang="en-US" sz="2400" dirty="0" smtClean="0"/>
              <a:t> </a:t>
            </a:r>
            <a:r>
              <a:rPr lang="en-US" sz="2400" dirty="0" err="1" smtClean="0"/>
              <a:t>odgovarajućeg</a:t>
            </a:r>
            <a:r>
              <a:rPr lang="en-US" sz="2400" dirty="0" smtClean="0"/>
              <a:t> start </a:t>
            </a:r>
            <a:r>
              <a:rPr lang="en-US" sz="2400" dirty="0" err="1" smtClean="0"/>
              <a:t>bita</a:t>
            </a:r>
            <a:r>
              <a:rPr lang="en-US" sz="2400" dirty="0" smtClean="0"/>
              <a:t> u </a:t>
            </a:r>
            <a:r>
              <a:rPr lang="en-US" sz="2400" dirty="0" err="1" smtClean="0"/>
              <a:t>kontrolni</a:t>
            </a:r>
            <a:r>
              <a:rPr lang="en-US" sz="2400" dirty="0" smtClean="0"/>
              <a:t> </a:t>
            </a:r>
            <a:r>
              <a:rPr lang="en-US" sz="2400" dirty="0" err="1" smtClean="0"/>
              <a:t>registar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Na </a:t>
            </a:r>
            <a:r>
              <a:rPr lang="en-US" sz="2400" dirty="0" err="1" smtClean="0"/>
              <a:t>raspolaganju</a:t>
            </a:r>
            <a:r>
              <a:rPr lang="en-US" sz="2400" dirty="0" smtClean="0"/>
              <a:t> je 16 </a:t>
            </a:r>
            <a:r>
              <a:rPr lang="en-US" sz="2400" dirty="0" err="1" smtClean="0"/>
              <a:t>registara</a:t>
            </a:r>
            <a:r>
              <a:rPr lang="en-US" sz="2400" dirty="0" smtClean="0"/>
              <a:t> </a:t>
            </a:r>
            <a:r>
              <a:rPr lang="en-US" sz="2400" dirty="0" err="1" smtClean="0"/>
              <a:t>za</a:t>
            </a:r>
            <a:r>
              <a:rPr lang="en-US" sz="2400" dirty="0" smtClean="0"/>
              <a:t> </a:t>
            </a:r>
            <a:r>
              <a:rPr lang="en-US" sz="2400" dirty="0" err="1" smtClean="0"/>
              <a:t>čuvanje</a:t>
            </a:r>
            <a:r>
              <a:rPr lang="en-US" sz="2400" dirty="0" smtClean="0"/>
              <a:t> </a:t>
            </a:r>
            <a:r>
              <a:rPr lang="en-US" sz="2400" dirty="0" err="1" smtClean="0"/>
              <a:t>rezultata</a:t>
            </a:r>
            <a:r>
              <a:rPr lang="en-US" sz="2400" dirty="0" smtClean="0"/>
              <a:t> </a:t>
            </a:r>
            <a:r>
              <a:rPr lang="en-US" sz="2400" dirty="0" err="1" smtClean="0"/>
              <a:t>konverzije</a:t>
            </a:r>
            <a:r>
              <a:rPr lang="en-US" sz="2400" dirty="0" smtClean="0"/>
              <a:t>. </a:t>
            </a:r>
            <a:r>
              <a:rPr lang="en-US" sz="2400" dirty="0" err="1" smtClean="0"/>
              <a:t>Uz</a:t>
            </a:r>
            <a:r>
              <a:rPr lang="en-US" sz="2400" dirty="0" smtClean="0"/>
              <a:t> </a:t>
            </a:r>
            <a:r>
              <a:rPr lang="en-US" sz="2400" dirty="0" err="1" smtClean="0"/>
              <a:t>svaki</a:t>
            </a:r>
            <a:r>
              <a:rPr lang="en-US" sz="2400" dirty="0" smtClean="0"/>
              <a:t> </a:t>
            </a:r>
            <a:r>
              <a:rPr lang="en-US" sz="2400" dirty="0" err="1" smtClean="0"/>
              <a:t>registar</a:t>
            </a:r>
            <a:r>
              <a:rPr lang="en-US" sz="2400" dirty="0" smtClean="0"/>
              <a:t> </a:t>
            </a:r>
            <a:r>
              <a:rPr lang="en-US" sz="2400" dirty="0" err="1" smtClean="0"/>
              <a:t>može</a:t>
            </a:r>
            <a:r>
              <a:rPr lang="en-US" sz="2400" dirty="0" smtClean="0"/>
              <a:t> </a:t>
            </a:r>
            <a:r>
              <a:rPr lang="en-US" sz="2400" dirty="0" err="1" smtClean="0"/>
              <a:t>da</a:t>
            </a:r>
            <a:r>
              <a:rPr lang="en-US" sz="2400" dirty="0" smtClean="0"/>
              <a:t> se </a:t>
            </a:r>
            <a:r>
              <a:rPr lang="en-US" sz="2400" dirty="0" err="1" smtClean="0"/>
              <a:t>asocira</a:t>
            </a:r>
            <a:r>
              <a:rPr lang="sr-Latn-CS" sz="2400" dirty="0" smtClean="0"/>
              <a:t> bilo koji kanal.</a:t>
            </a:r>
            <a:endParaRPr lang="en-US" sz="2400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744787"/>
            <a:ext cx="2895600" cy="6842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RS" dirty="0" smtClean="0"/>
              <a:t>Režimi</a:t>
            </a:r>
            <a:r>
              <a:rPr lang="en-US" dirty="0" smtClean="0"/>
              <a:t> </a:t>
            </a:r>
            <a:r>
              <a:rPr lang="en-US" dirty="0" err="1" smtClean="0"/>
              <a:t>konverzije</a:t>
            </a:r>
            <a:endParaRPr lang="en-US" dirty="0" smtClean="0"/>
          </a:p>
        </p:txBody>
      </p:sp>
      <p:pic>
        <p:nvPicPr>
          <p:cNvPr id="13315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2503488"/>
            <a:ext cx="6019800" cy="26447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2362200" y="2938749"/>
            <a:ext cx="1524000" cy="4572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011" y="152400"/>
            <a:ext cx="6994989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972811" y="4739390"/>
            <a:ext cx="2595800" cy="381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92411" y="3962400"/>
            <a:ext cx="7620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844211" y="4038600"/>
            <a:ext cx="685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30011" y="3200400"/>
            <a:ext cx="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30011" y="3184160"/>
            <a:ext cx="838200" cy="1624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668011" y="3352800"/>
            <a:ext cx="5000" cy="15963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68011" y="4949136"/>
            <a:ext cx="28062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40011" y="2209800"/>
            <a:ext cx="0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663611" y="3200400"/>
            <a:ext cx="1676400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901611" y="1797570"/>
            <a:ext cx="457200" cy="2286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886621" y="4008620"/>
            <a:ext cx="762000" cy="381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5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7191375" cy="4924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1</a:t>
            </a:r>
            <a:endParaRPr lang="sr-Latn-C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457200"/>
            <a:ext cx="4724400" cy="45942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4209" y="5016501"/>
            <a:ext cx="4719791" cy="175259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7191375" cy="4924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9975" y="838200"/>
            <a:ext cx="5534025" cy="54006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2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7191375" cy="4924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9975" y="1828800"/>
            <a:ext cx="5534025" cy="41433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3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7191375" cy="4924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9975" y="1828800"/>
            <a:ext cx="5534025" cy="41433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286000"/>
            <a:ext cx="5143500" cy="3257550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3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ADC12 </a:t>
            </a:r>
            <a:r>
              <a:rPr lang="en-US" dirty="0" err="1" smtClean="0"/>
              <a:t>prekidi</a:t>
            </a:r>
            <a:endParaRPr lang="en-US" dirty="0" smtClean="0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16 </a:t>
            </a:r>
            <a:r>
              <a:rPr lang="en-US" sz="2800" b="1" dirty="0" err="1" smtClean="0"/>
              <a:t>prekida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asociranih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</a:t>
            </a:r>
            <a:r>
              <a:rPr lang="en-US" sz="2800" b="1" dirty="0" smtClean="0"/>
              <a:t> ADC12IFGx </a:t>
            </a:r>
            <a:r>
              <a:rPr lang="en-US" sz="2800" b="1" dirty="0" err="1" smtClean="0"/>
              <a:t>flegom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koji</a:t>
            </a:r>
            <a:r>
              <a:rPr lang="en-US" sz="2800" b="1" dirty="0" smtClean="0"/>
              <a:t> se </a:t>
            </a:r>
            <a:r>
              <a:rPr lang="en-US" sz="2800" b="1" dirty="0" err="1" smtClean="0"/>
              <a:t>setuje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kada</a:t>
            </a:r>
            <a:r>
              <a:rPr lang="en-US" sz="2800" b="1" dirty="0" smtClean="0"/>
              <a:t> se u </a:t>
            </a:r>
            <a:r>
              <a:rPr lang="en-US" sz="2800" b="1" dirty="0" err="1" smtClean="0"/>
              <a:t>odgovarajući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registar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upiše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rezultat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konverzije</a:t>
            </a:r>
            <a:r>
              <a:rPr lang="sr-Latn-RS" sz="2800" b="1" dirty="0" smtClean="0"/>
              <a:t>.</a:t>
            </a:r>
            <a:endParaRPr lang="en-US" sz="2800" b="1" dirty="0" smtClean="0"/>
          </a:p>
          <a:p>
            <a:pPr eaLnBrk="1" hangingPunct="1">
              <a:defRPr/>
            </a:pPr>
            <a:r>
              <a:rPr lang="en-US" sz="2800" dirty="0" err="1" smtClean="0"/>
              <a:t>Prekid</a:t>
            </a:r>
            <a:r>
              <a:rPr lang="en-US" sz="2800" dirty="0" smtClean="0"/>
              <a:t> </a:t>
            </a:r>
            <a:r>
              <a:rPr lang="en-US" sz="2800" dirty="0" err="1" smtClean="0"/>
              <a:t>asociran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ADC12OV </a:t>
            </a:r>
            <a:r>
              <a:rPr lang="en-US" sz="2800" dirty="0" err="1" smtClean="0"/>
              <a:t>flegom</a:t>
            </a:r>
            <a:r>
              <a:rPr lang="en-US" sz="2800" dirty="0" smtClean="0"/>
              <a:t> </a:t>
            </a:r>
            <a:r>
              <a:rPr lang="en-US" sz="2800" dirty="0" err="1" smtClean="0"/>
              <a:t>koji</a:t>
            </a:r>
            <a:r>
              <a:rPr lang="en-US" sz="2800" dirty="0" smtClean="0"/>
              <a:t> se </a:t>
            </a:r>
            <a:r>
              <a:rPr lang="en-US" sz="2800" dirty="0" err="1" smtClean="0"/>
              <a:t>događa</a:t>
            </a:r>
            <a:r>
              <a:rPr lang="en-US" sz="2800" dirty="0" smtClean="0"/>
              <a:t> </a:t>
            </a:r>
            <a:r>
              <a:rPr lang="en-US" sz="2800" dirty="0" err="1" smtClean="0"/>
              <a:t>kada</a:t>
            </a:r>
            <a:r>
              <a:rPr lang="en-US" sz="2800" dirty="0" smtClean="0"/>
              <a:t> se u </a:t>
            </a:r>
            <a:r>
              <a:rPr lang="en-US" sz="2800" dirty="0" err="1" smtClean="0"/>
              <a:t>neki</a:t>
            </a:r>
            <a:r>
              <a:rPr lang="en-US" sz="2800" dirty="0" smtClean="0"/>
              <a:t> </a:t>
            </a:r>
            <a:r>
              <a:rPr lang="en-US" sz="2800" dirty="0" err="1" smtClean="0"/>
              <a:t>od</a:t>
            </a:r>
            <a:r>
              <a:rPr lang="en-US" sz="2800" dirty="0" smtClean="0"/>
              <a:t> </a:t>
            </a:r>
            <a:r>
              <a:rPr lang="en-US" sz="2800" dirty="0" err="1" smtClean="0"/>
              <a:t>baferskih</a:t>
            </a:r>
            <a:r>
              <a:rPr lang="en-US" sz="2800" dirty="0" smtClean="0"/>
              <a:t> </a:t>
            </a:r>
            <a:r>
              <a:rPr lang="en-US" sz="2800" dirty="0" err="1" smtClean="0"/>
              <a:t>registara</a:t>
            </a:r>
            <a:r>
              <a:rPr lang="en-US" sz="2800" dirty="0" smtClean="0"/>
              <a:t> ADC12MEMx </a:t>
            </a:r>
            <a:r>
              <a:rPr lang="en-US" sz="2800" dirty="0" err="1" smtClean="0"/>
              <a:t>upisuje</a:t>
            </a:r>
            <a:r>
              <a:rPr lang="en-US" sz="2800" dirty="0" smtClean="0"/>
              <a:t> </a:t>
            </a:r>
            <a:r>
              <a:rPr lang="en-US" sz="2800" dirty="0" err="1" smtClean="0"/>
              <a:t>novi</a:t>
            </a:r>
            <a:r>
              <a:rPr lang="en-US" sz="2800" dirty="0" smtClean="0"/>
              <a:t> </a:t>
            </a:r>
            <a:r>
              <a:rPr lang="en-US" sz="2800" dirty="0" err="1" smtClean="0"/>
              <a:t>rezultat</a:t>
            </a:r>
            <a:r>
              <a:rPr lang="en-US" sz="2800" dirty="0" smtClean="0"/>
              <a:t> pre </a:t>
            </a:r>
            <a:r>
              <a:rPr lang="en-US" sz="2800" dirty="0" err="1" smtClean="0"/>
              <a:t>nego</a:t>
            </a:r>
            <a:r>
              <a:rPr lang="en-US" sz="2800" dirty="0" smtClean="0"/>
              <a:t> </a:t>
            </a:r>
            <a:r>
              <a:rPr lang="en-US" sz="2800" dirty="0" err="1" smtClean="0"/>
              <a:t>što</a:t>
            </a:r>
            <a:r>
              <a:rPr lang="en-US" sz="2800" dirty="0" smtClean="0"/>
              <a:t> je </a:t>
            </a:r>
            <a:r>
              <a:rPr lang="en-US" sz="2800" dirty="0" err="1" smtClean="0"/>
              <a:t>stari</a:t>
            </a:r>
            <a:r>
              <a:rPr lang="en-US" sz="2800" dirty="0" smtClean="0"/>
              <a:t> </a:t>
            </a:r>
            <a:r>
              <a:rPr lang="en-US" sz="2800" dirty="0" err="1" smtClean="0"/>
              <a:t>pročitan</a:t>
            </a:r>
            <a:r>
              <a:rPr lang="sr-Latn-RS" sz="2800" dirty="0" smtClean="0"/>
              <a:t>.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smtClean="0"/>
              <a:t>ADC12TOV </a:t>
            </a:r>
            <a:r>
              <a:rPr lang="en-US" sz="2800" dirty="0" err="1" smtClean="0"/>
              <a:t>prekid</a:t>
            </a:r>
            <a:r>
              <a:rPr lang="en-US" sz="2800" dirty="0" smtClean="0"/>
              <a:t> </a:t>
            </a:r>
            <a:r>
              <a:rPr lang="en-US" sz="2800" dirty="0" err="1" smtClean="0"/>
              <a:t>koji</a:t>
            </a:r>
            <a:r>
              <a:rPr lang="en-US" sz="2800" dirty="0" smtClean="0"/>
              <a:t> se </a:t>
            </a:r>
            <a:r>
              <a:rPr lang="en-US" sz="2800" dirty="0" err="1" smtClean="0"/>
              <a:t>događa</a:t>
            </a:r>
            <a:r>
              <a:rPr lang="en-US" sz="2800" dirty="0" smtClean="0"/>
              <a:t> </a:t>
            </a:r>
            <a:r>
              <a:rPr lang="en-US" sz="2800" dirty="0" err="1" smtClean="0"/>
              <a:t>kada</a:t>
            </a:r>
            <a:r>
              <a:rPr lang="en-US" sz="2800" dirty="0" smtClean="0"/>
              <a:t> se </a:t>
            </a:r>
            <a:r>
              <a:rPr lang="en-US" sz="2800" dirty="0" err="1" smtClean="0"/>
              <a:t>inicira</a:t>
            </a:r>
            <a:r>
              <a:rPr lang="en-US" sz="2800" dirty="0" smtClean="0"/>
              <a:t> nova </a:t>
            </a:r>
            <a:r>
              <a:rPr lang="en-US" sz="2800" dirty="0" err="1" smtClean="0"/>
              <a:t>konverzija</a:t>
            </a:r>
            <a:r>
              <a:rPr lang="en-US" sz="2800" dirty="0" smtClean="0"/>
              <a:t> pre </a:t>
            </a:r>
            <a:r>
              <a:rPr lang="en-US" sz="2800" dirty="0" err="1" smtClean="0"/>
              <a:t>nego</a:t>
            </a:r>
            <a:r>
              <a:rPr lang="en-US" sz="2800" dirty="0" smtClean="0"/>
              <a:t> </a:t>
            </a:r>
            <a:r>
              <a:rPr lang="en-US" sz="2800" dirty="0" err="1" smtClean="0"/>
              <a:t>što</a:t>
            </a:r>
            <a:r>
              <a:rPr lang="en-US" sz="2800" dirty="0" smtClean="0"/>
              <a:t> je </a:t>
            </a:r>
            <a:r>
              <a:rPr lang="en-US" sz="2800" dirty="0" err="1" smtClean="0"/>
              <a:t>tekuća</a:t>
            </a:r>
            <a:r>
              <a:rPr lang="en-US" sz="2800" dirty="0" smtClean="0"/>
              <a:t> </a:t>
            </a:r>
            <a:r>
              <a:rPr lang="en-US" sz="2800" dirty="0" err="1" smtClean="0"/>
              <a:t>završena</a:t>
            </a:r>
            <a:r>
              <a:rPr lang="sr-Latn-RS" sz="2800" dirty="0" smtClean="0"/>
              <a:t>.</a:t>
            </a:r>
            <a:endParaRPr lang="en-US" sz="28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7191375" cy="4924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962400" cy="1219200"/>
          </a:xfrm>
        </p:spPr>
        <p:txBody>
          <a:bodyPr>
            <a:normAutofit/>
          </a:bodyPr>
          <a:lstStyle/>
          <a:p>
            <a:r>
              <a:rPr lang="sr-Latn-RS" dirty="0" smtClean="0"/>
              <a:t>ADC</a:t>
            </a:r>
            <a:r>
              <a:rPr lang="en-US" dirty="0" smtClean="0"/>
              <a:t>12</a:t>
            </a:r>
            <a:r>
              <a:rPr lang="sr-Latn-RS" dirty="0" smtClean="0"/>
              <a:t> </a:t>
            </a:r>
            <a:r>
              <a:rPr lang="en-US" dirty="0" err="1" smtClean="0"/>
              <a:t>prekidi</a:t>
            </a:r>
            <a:endParaRPr lang="sr-Latn-C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676400"/>
            <a:ext cx="5591175" cy="2371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Projekat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124200" cy="43891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/>
              <a:t>Pro</a:t>
            </a:r>
            <a:r>
              <a:rPr lang="sr-Latn-RS" sz="2400" dirty="0" smtClean="0"/>
              <a:t>š</a:t>
            </a:r>
            <a:r>
              <a:rPr lang="en-US" sz="2400" dirty="0" err="1" smtClean="0"/>
              <a:t>iriti</a:t>
            </a:r>
            <a:r>
              <a:rPr lang="en-US" sz="2400" dirty="0" smtClean="0"/>
              <a:t> </a:t>
            </a:r>
            <a:r>
              <a:rPr lang="en-US" sz="2400" dirty="0" err="1" smtClean="0"/>
              <a:t>projekat</a:t>
            </a:r>
            <a:r>
              <a:rPr lang="en-US" sz="2400" dirty="0" smtClean="0"/>
              <a:t> Proj_8</a:t>
            </a:r>
            <a:r>
              <a:rPr lang="sr-Latn-RS" sz="2400" dirty="0" smtClean="0"/>
              <a:t> tako da se putem računara preko serijske veze pritiskom na taster “4” zadaje AD konverzija sekvence </a:t>
            </a:r>
            <a:r>
              <a:rPr lang="en-US" sz="2400" dirty="0" smtClean="0"/>
              <a:t>2</a:t>
            </a:r>
            <a:r>
              <a:rPr lang="sr-Latn-RS" sz="2400" dirty="0" smtClean="0"/>
              <a:t> naponska kanala na ulazima A</a:t>
            </a:r>
            <a:r>
              <a:rPr lang="en-US" sz="2400" dirty="0" smtClean="0"/>
              <a:t>14 I </a:t>
            </a:r>
            <a:r>
              <a:rPr lang="sr-Latn-RS" sz="2400" dirty="0" smtClean="0"/>
              <a:t>A</a:t>
            </a:r>
            <a:r>
              <a:rPr lang="en-US" sz="2400" dirty="0" smtClean="0"/>
              <a:t>15</a:t>
            </a:r>
            <a:r>
              <a:rPr lang="sr-Latn-RS" sz="2400" dirty="0" smtClean="0"/>
              <a:t>. </a:t>
            </a:r>
          </a:p>
          <a:p>
            <a:pPr>
              <a:defRPr/>
            </a:pPr>
            <a:r>
              <a:rPr lang="en-US" sz="2400" dirty="0" smtClean="0"/>
              <a:t>N</a:t>
            </a:r>
            <a:r>
              <a:rPr lang="sr-Latn-RS" sz="2400" dirty="0" smtClean="0"/>
              <a:t>akon završene konverzije očitane vrednosti u opsegu 0-15 se serijskim putem šalju na računar.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676400"/>
            <a:ext cx="5315623" cy="48101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011" y="152400"/>
            <a:ext cx="6994989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492411" y="3962400"/>
            <a:ext cx="7620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514600" y="3200400"/>
            <a:ext cx="15411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30011" y="3184160"/>
            <a:ext cx="838200" cy="1624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668011" y="3352800"/>
            <a:ext cx="5000" cy="15963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68011" y="4949136"/>
            <a:ext cx="280627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40011" y="2209800"/>
            <a:ext cx="0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663611" y="3200400"/>
            <a:ext cx="1676400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901611" y="1797570"/>
            <a:ext cx="457200" cy="2286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886621" y="4008620"/>
            <a:ext cx="762000" cy="381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524000" y="4038600"/>
            <a:ext cx="838200" cy="2286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62400" y="4800600"/>
            <a:ext cx="2514600" cy="533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 animBg="1"/>
      <p:bldP spid="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391525" cy="47529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1</a:t>
            </a:r>
            <a:endParaRPr lang="sr-Latn-C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457200"/>
            <a:ext cx="4724400" cy="459429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4209" y="5016501"/>
            <a:ext cx="4719791" cy="1752599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495800" y="2819400"/>
            <a:ext cx="4648200" cy="762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391525" cy="47529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9975" y="838200"/>
            <a:ext cx="5534025" cy="54006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2</a:t>
            </a:r>
            <a:endParaRPr lang="sr-Latn-CS" dirty="0"/>
          </a:p>
        </p:txBody>
      </p:sp>
      <p:sp>
        <p:nvSpPr>
          <p:cNvPr id="5" name="Rectangle 4"/>
          <p:cNvSpPr/>
          <p:nvPr/>
        </p:nvSpPr>
        <p:spPr>
          <a:xfrm>
            <a:off x="3581400" y="5105400"/>
            <a:ext cx="4267200" cy="6858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391525" cy="47529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9975" y="1828800"/>
            <a:ext cx="5534025" cy="41433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962400" cy="1219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ADC inicijalizacija 3</a:t>
            </a:r>
            <a:endParaRPr lang="sr-Latn-CS" dirty="0"/>
          </a:p>
        </p:txBody>
      </p:sp>
      <p:sp>
        <p:nvSpPr>
          <p:cNvPr id="5" name="Rectangle 4"/>
          <p:cNvSpPr/>
          <p:nvPr/>
        </p:nvSpPr>
        <p:spPr>
          <a:xfrm>
            <a:off x="3581400" y="2133600"/>
            <a:ext cx="4800600" cy="4572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391525" cy="47529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8500" y="5613400"/>
            <a:ext cx="13716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3962400" cy="1143000"/>
          </a:xfrm>
          <a:prstGeom prst="rect">
            <a:avLst/>
          </a:prstGeom>
        </p:spPr>
        <p:txBody>
          <a:bodyPr vert="horz" lIns="0" rIns="0" bIns="0" anchor="t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ADC </a:t>
            </a:r>
            <a:r>
              <a:rPr kumimoji="0" lang="sr-Latn-C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Inicijalizacija</a:t>
            </a:r>
            <a:r>
              <a:rPr kumimoji="0" lang="sr-Latn-C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4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2825" y="3048000"/>
            <a:ext cx="5591175" cy="23717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772400" y="3657600"/>
            <a:ext cx="609600" cy="381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6943725" cy="53435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t">
            <a:normAutofit fontScale="90000"/>
          </a:bodyPr>
          <a:lstStyle/>
          <a:p>
            <a:r>
              <a:rPr lang="en-US" dirty="0" smtClean="0"/>
              <a:t>ADC </a:t>
            </a:r>
            <a:r>
              <a:rPr lang="en-US" dirty="0" err="1" smtClean="0"/>
              <a:t>prekid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formatiranje</a:t>
            </a:r>
            <a:r>
              <a:rPr lang="en-US" dirty="0" smtClean="0"/>
              <a:t> </a:t>
            </a:r>
            <a:r>
              <a:rPr lang="en-US" dirty="0" err="1" smtClean="0"/>
              <a:t>poruke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6223000"/>
            <a:ext cx="19050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590800"/>
            <a:ext cx="3914775" cy="24098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648200" y="2794000"/>
            <a:ext cx="19050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6943725" cy="53435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t">
            <a:normAutofit/>
          </a:bodyPr>
          <a:lstStyle/>
          <a:p>
            <a:r>
              <a:rPr lang="en-US" dirty="0" err="1" smtClean="0"/>
              <a:t>Uart</a:t>
            </a:r>
            <a:r>
              <a:rPr lang="en-US" dirty="0" smtClean="0"/>
              <a:t> – </a:t>
            </a:r>
            <a:r>
              <a:rPr lang="en-US" dirty="0" err="1" smtClean="0"/>
              <a:t>slanje</a:t>
            </a:r>
            <a:r>
              <a:rPr lang="en-US" dirty="0" smtClean="0"/>
              <a:t> </a:t>
            </a:r>
            <a:r>
              <a:rPr lang="en-US" dirty="0" err="1" smtClean="0"/>
              <a:t>poruke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690938"/>
            <a:ext cx="4777594" cy="293846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990600"/>
            <a:ext cx="3914775" cy="24098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702300" y="2768600"/>
            <a:ext cx="19050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71600" y="3657600"/>
            <a:ext cx="2362200" cy="1524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Projekat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1493520"/>
          </a:xfrm>
        </p:spPr>
        <p:txBody>
          <a:bodyPr/>
          <a:lstStyle/>
          <a:p>
            <a:pPr algn="ctr">
              <a:buNone/>
            </a:pPr>
            <a:r>
              <a:rPr lang="sr-Latn-RS" sz="6000" dirty="0" smtClean="0"/>
              <a:t>To be defined </a:t>
            </a:r>
            <a:r>
              <a:rPr lang="sr-Latn-RS" sz="6000" dirty="0" smtClean="0">
                <a:sym typeface="Wingdings" pitchFamily="2" charset="2"/>
              </a:rPr>
              <a:t>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20693</TotalTime>
  <Words>752</Words>
  <Application>Microsoft Office PowerPoint</Application>
  <PresentationFormat>On-screen Show (4:3)</PresentationFormat>
  <Paragraphs>91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Flow</vt:lpstr>
      <vt:lpstr>SI uC 3. deo</vt:lpstr>
      <vt:lpstr>Download</vt:lpstr>
      <vt:lpstr>Projekat 7</vt:lpstr>
      <vt:lpstr>Serijska komunikacija</vt:lpstr>
      <vt:lpstr>Format prenosa podatka</vt:lpstr>
      <vt:lpstr>MSP430 UART</vt:lpstr>
      <vt:lpstr>USCI-UART mod rada</vt:lpstr>
      <vt:lpstr>Baud rate  generator</vt:lpstr>
      <vt:lpstr>Baud rate generator</vt:lpstr>
      <vt:lpstr>Slide 10</vt:lpstr>
      <vt:lpstr>Algoritam</vt:lpstr>
      <vt:lpstr>UART kontrolni registri</vt:lpstr>
      <vt:lpstr>Inicijalizacija 1</vt:lpstr>
      <vt:lpstr>Inicijalizacija 2</vt:lpstr>
      <vt:lpstr>Inicijalizacija 3</vt:lpstr>
      <vt:lpstr>Slide 16</vt:lpstr>
      <vt:lpstr>Prekidi</vt:lpstr>
      <vt:lpstr>Prekidne rutine</vt:lpstr>
      <vt:lpstr>Testiranje</vt:lpstr>
      <vt:lpstr>Parametri komunikacije</vt:lpstr>
      <vt:lpstr>Zadatak 7</vt:lpstr>
      <vt:lpstr>Projekat 8</vt:lpstr>
      <vt:lpstr>Projekat 8</vt:lpstr>
      <vt:lpstr>ADC12</vt:lpstr>
      <vt:lpstr>ADC12</vt:lpstr>
      <vt:lpstr>ADC12 Funkcionisanje</vt:lpstr>
      <vt:lpstr>Režimi konverzije</vt:lpstr>
      <vt:lpstr>Slide 28</vt:lpstr>
      <vt:lpstr>ADC inicijalizacija 1</vt:lpstr>
      <vt:lpstr>ADC inicijalizacija 2</vt:lpstr>
      <vt:lpstr>ADC inicijalizacija 3</vt:lpstr>
      <vt:lpstr>ADC inicijalizacija 3</vt:lpstr>
      <vt:lpstr>ADC12 prekidi</vt:lpstr>
      <vt:lpstr>ADC12 prekidi</vt:lpstr>
      <vt:lpstr>Projekat 9</vt:lpstr>
      <vt:lpstr>Slide 36</vt:lpstr>
      <vt:lpstr>ADC inicijalizacija 1</vt:lpstr>
      <vt:lpstr>ADC inicijalizacija 2</vt:lpstr>
      <vt:lpstr>ADC inicijalizacija 3</vt:lpstr>
      <vt:lpstr>Slide 40</vt:lpstr>
      <vt:lpstr>ADC prekid i formatiranje poruke</vt:lpstr>
      <vt:lpstr>Uart – slanje poruke</vt:lpstr>
      <vt:lpstr>Projekat</vt:lpstr>
    </vt:vector>
  </TitlesOfParts>
  <Company>ETF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PDS</dc:title>
  <dc:creator>Nenad Jovicic</dc:creator>
  <cp:lastModifiedBy>Nenad Jovicic</cp:lastModifiedBy>
  <cp:revision>264</cp:revision>
  <dcterms:created xsi:type="dcterms:W3CDTF">2005-10-09T16:55:14Z</dcterms:created>
  <dcterms:modified xsi:type="dcterms:W3CDTF">2016-05-27T09:25:38Z</dcterms:modified>
</cp:coreProperties>
</file>