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notesMasterIdLst>
    <p:notesMasterId r:id="rId51"/>
  </p:notesMasterIdLst>
  <p:sldIdLst>
    <p:sldId id="272" r:id="rId2"/>
    <p:sldId id="354" r:id="rId3"/>
    <p:sldId id="273" r:id="rId4"/>
    <p:sldId id="298" r:id="rId5"/>
    <p:sldId id="274" r:id="rId6"/>
    <p:sldId id="295" r:id="rId7"/>
    <p:sldId id="296" r:id="rId8"/>
    <p:sldId id="297" r:id="rId9"/>
    <p:sldId id="299" r:id="rId10"/>
    <p:sldId id="300" r:id="rId11"/>
    <p:sldId id="301" r:id="rId12"/>
    <p:sldId id="302" r:id="rId13"/>
    <p:sldId id="303" r:id="rId14"/>
    <p:sldId id="352" r:id="rId15"/>
    <p:sldId id="353" r:id="rId16"/>
    <p:sldId id="304" r:id="rId17"/>
    <p:sldId id="339" r:id="rId18"/>
    <p:sldId id="341" r:id="rId19"/>
    <p:sldId id="340" r:id="rId20"/>
    <p:sldId id="337" r:id="rId21"/>
    <p:sldId id="338" r:id="rId22"/>
    <p:sldId id="308" r:id="rId23"/>
    <p:sldId id="344" r:id="rId24"/>
    <p:sldId id="332" r:id="rId25"/>
    <p:sldId id="333" r:id="rId26"/>
    <p:sldId id="345" r:id="rId27"/>
    <p:sldId id="311" r:id="rId28"/>
    <p:sldId id="336" r:id="rId29"/>
    <p:sldId id="351" r:id="rId30"/>
    <p:sldId id="305" r:id="rId31"/>
    <p:sldId id="306" r:id="rId32"/>
    <p:sldId id="282" r:id="rId33"/>
    <p:sldId id="334" r:id="rId34"/>
    <p:sldId id="346" r:id="rId35"/>
    <p:sldId id="347" r:id="rId36"/>
    <p:sldId id="309" r:id="rId37"/>
    <p:sldId id="348" r:id="rId38"/>
    <p:sldId id="324" r:id="rId39"/>
    <p:sldId id="322" r:id="rId40"/>
    <p:sldId id="349" r:id="rId41"/>
    <p:sldId id="350" r:id="rId42"/>
    <p:sldId id="317" r:id="rId43"/>
    <p:sldId id="318" r:id="rId44"/>
    <p:sldId id="319" r:id="rId45"/>
    <p:sldId id="314" r:id="rId46"/>
    <p:sldId id="315" r:id="rId47"/>
    <p:sldId id="327" r:id="rId48"/>
    <p:sldId id="328" r:id="rId49"/>
    <p:sldId id="329" r:id="rId5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125" autoAdjust="0"/>
  </p:normalViewPr>
  <p:slideViewPr>
    <p:cSldViewPr>
      <p:cViewPr varScale="1">
        <p:scale>
          <a:sx n="61" d="100"/>
          <a:sy n="61" d="100"/>
        </p:scale>
        <p:origin x="-1530"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4DFA6E-5DB1-432F-B527-474839328C1C}" type="datetimeFigureOut">
              <a:rPr lang="en-US" smtClean="0"/>
              <a:pPr/>
              <a:t>5/10/2016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890A81-F19B-45FE-BD49-85EE3A43997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A8AC18-044C-4187-8A4C-992F363EEC3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890A81-F19B-45FE-BD49-85EE3A439970}"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endParaRPr lang="en-US"/>
          </a:p>
        </p:txBody>
      </p:sp>
      <p:sp>
        <p:nvSpPr>
          <p:cNvPr id="19" name="Footer Placeholder 18"/>
          <p:cNvSpPr>
            <a:spLocks noGrp="1"/>
          </p:cNvSpPr>
          <p:nvPr>
            <p:ph type="ftr" sz="quarter" idx="11"/>
          </p:nvPr>
        </p:nvSpPr>
        <p:spPr/>
        <p:txBody>
          <a:bodyPr/>
          <a:lstStyle/>
          <a:p>
            <a:pPr>
              <a:defRPr/>
            </a:pPr>
            <a:endParaRPr lang="en-US"/>
          </a:p>
        </p:txBody>
      </p:sp>
      <p:sp>
        <p:nvSpPr>
          <p:cNvPr id="27" name="Slide Number Placeholder 26"/>
          <p:cNvSpPr>
            <a:spLocks noGrp="1"/>
          </p:cNvSpPr>
          <p:nvPr>
            <p:ph type="sldNum" sz="quarter" idx="12"/>
          </p:nvPr>
        </p:nvSpPr>
        <p:spPr/>
        <p:txBody>
          <a:bodyPr/>
          <a:lstStyle/>
          <a:p>
            <a:pPr>
              <a:defRPr/>
            </a:pPr>
            <a:fld id="{BC71ABC4-F2B7-425E-8C64-767909BCBA99}"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A27B6AC-4449-4F5E-A4FD-4E81DA010AEC}"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7B88FE4-04CE-42BF-BDE6-7A3614EFF7D7}"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21DFAC6-AB30-4CA3-9F59-302A19636454}"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C2737C9-B22E-4A7D-B732-B9DB613FAE7F}"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8E6522B-3475-4F0D-AD95-6622EB49E744}"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909DA281-AB6B-4E4D-AFBC-E085A5080A3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1EA5519-28D0-45AE-B66A-3A68561526B3}"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8077200" y="6356350"/>
            <a:ext cx="609600" cy="365125"/>
          </a:xfrm>
        </p:spPr>
        <p:txBody>
          <a:bodyPr/>
          <a:lstStyle/>
          <a:p>
            <a:pPr>
              <a:defRPr/>
            </a:pPr>
            <a:fld id="{B19E35CF-EB68-456B-8C9A-547585E99BBD}" type="slidenum">
              <a:rPr lang="en-US" smtClean="0"/>
              <a:pPr>
                <a:defRPr/>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FC636FA-2EE7-4BF6-B5EF-0BD59F5940F2}"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2B12B53-08CF-414D-BCF4-BB06801174C4}"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8F9F9315-70E9-4D8E-8FFC-54C0B65E20A0}" type="slidenum">
              <a:rPr lang="en-US" smtClean="0"/>
              <a:pPr>
                <a:defRPr/>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enad@etf.r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tnt.etf.rs/~oe4irs/slau056e-msp430F4xx.pdf" TargetMode="External"/><Relationship Id="rId2" Type="http://schemas.openxmlformats.org/officeDocument/2006/relationships/hyperlink" Target="http://tnt.etf.rs/~oe4irs/slau208n.pdf" TargetMode="External"/><Relationship Id="rId1" Type="http://schemas.openxmlformats.org/officeDocument/2006/relationships/slideLayout" Target="../slideLayouts/slideLayout2.xml"/><Relationship Id="rId4" Type="http://schemas.openxmlformats.org/officeDocument/2006/relationships/hyperlink" Target="http://tnt.etf.rs/~oe4irs/msp430f5438a.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tnt.etf.rs/~oe4irs/RS_MSP430F5438A_sch.pdf"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SI </a:t>
            </a:r>
            <a:r>
              <a:rPr lang="en-US" dirty="0" err="1" smtClean="0"/>
              <a:t>uC</a:t>
            </a:r>
            <a:r>
              <a:rPr lang="sr-Latn-RS" dirty="0" smtClean="0"/>
              <a:t/>
            </a:r>
            <a:br>
              <a:rPr lang="sr-Latn-RS" dirty="0" smtClean="0"/>
            </a:br>
            <a:r>
              <a:rPr lang="en-US" sz="2900" dirty="0" smtClean="0"/>
              <a:t>1</a:t>
            </a:r>
            <a:r>
              <a:rPr lang="sr-Latn-RS" sz="2900" dirty="0" smtClean="0"/>
              <a:t>. deo</a:t>
            </a:r>
            <a:endParaRPr lang="en-US" sz="2900" dirty="0"/>
          </a:p>
        </p:txBody>
      </p:sp>
      <p:sp>
        <p:nvSpPr>
          <p:cNvPr id="3" name="Subtitle 2"/>
          <p:cNvSpPr>
            <a:spLocks noGrp="1"/>
          </p:cNvSpPr>
          <p:nvPr>
            <p:ph type="subTitle" idx="1"/>
          </p:nvPr>
        </p:nvSpPr>
        <p:spPr/>
        <p:txBody>
          <a:bodyPr/>
          <a:lstStyle/>
          <a:p>
            <a:r>
              <a:rPr lang="sr-Latn-RS" dirty="0" smtClean="0"/>
              <a:t>201</a:t>
            </a:r>
            <a:r>
              <a:rPr lang="en-US" dirty="0" smtClean="0"/>
              <a:t>6</a:t>
            </a:r>
            <a:endParaRPr lang="sr-Latn-RS" dirty="0" smtClean="0"/>
          </a:p>
          <a:p>
            <a:r>
              <a:rPr lang="sr-Latn-RS" sz="1800" dirty="0" smtClean="0"/>
              <a:t>Nenad Jovičić</a:t>
            </a:r>
            <a:endParaRPr lang="en-US" sz="1800" dirty="0" smtClean="0"/>
          </a:p>
          <a:p>
            <a:r>
              <a:rPr lang="en-US" sz="1800" dirty="0" smtClean="0">
                <a:hlinkClick r:id="rId3"/>
              </a:rPr>
              <a:t>nenad@etf.rs</a:t>
            </a:r>
            <a:endParaRPr lang="en-US" sz="1800" dirty="0" smtClean="0"/>
          </a:p>
          <a:p>
            <a:r>
              <a:rPr lang="en-US" sz="1800" dirty="0" err="1" smtClean="0"/>
              <a:t>kancelarija</a:t>
            </a:r>
            <a:r>
              <a:rPr lang="en-US" sz="1800" dirty="0" smtClean="0"/>
              <a:t> 24</a:t>
            </a:r>
            <a:endParaRPr lang="en-US"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Prezentacija</a:t>
            </a:r>
            <a:endParaRPr lang="sr-Latn-CS" dirty="0"/>
          </a:p>
        </p:txBody>
      </p:sp>
      <p:sp>
        <p:nvSpPr>
          <p:cNvPr id="3" name="Content Placeholder 2"/>
          <p:cNvSpPr>
            <a:spLocks noGrp="1"/>
          </p:cNvSpPr>
          <p:nvPr>
            <p:ph idx="1"/>
          </p:nvPr>
        </p:nvSpPr>
        <p:spPr/>
        <p:txBody>
          <a:bodyPr/>
          <a:lstStyle/>
          <a:p>
            <a:r>
              <a:rPr lang="en-US" dirty="0" smtClean="0"/>
              <a:t>Ova </a:t>
            </a:r>
            <a:r>
              <a:rPr lang="en-US" dirty="0" err="1" smtClean="0"/>
              <a:t>prezentacija</a:t>
            </a:r>
            <a:r>
              <a:rPr lang="en-US" dirty="0" smtClean="0"/>
              <a:t> je </a:t>
            </a:r>
            <a:r>
              <a:rPr lang="en-US" dirty="0" err="1" smtClean="0"/>
              <a:t>dostupna</a:t>
            </a:r>
            <a:r>
              <a:rPr lang="en-US" dirty="0" smtClean="0"/>
              <a:t> </a:t>
            </a:r>
            <a:r>
              <a:rPr lang="en-US" dirty="0" err="1" smtClean="0"/>
              <a:t>na</a:t>
            </a:r>
            <a:r>
              <a:rPr lang="en-US" dirty="0" smtClean="0"/>
              <a:t> </a:t>
            </a:r>
            <a:r>
              <a:rPr lang="en-US" dirty="0" err="1" smtClean="0"/>
              <a:t>adresi</a:t>
            </a:r>
            <a:r>
              <a:rPr lang="en-US" dirty="0" smtClean="0"/>
              <a:t>:</a:t>
            </a:r>
          </a:p>
          <a:p>
            <a:pPr>
              <a:buNone/>
            </a:pPr>
            <a:r>
              <a:rPr lang="en-US" dirty="0" smtClean="0"/>
              <a:t>	</a:t>
            </a:r>
            <a:r>
              <a:rPr lang="en-US" dirty="0" err="1" smtClean="0"/>
              <a:t>tnt.etf.rs</a:t>
            </a:r>
            <a:r>
              <a:rPr lang="en-US" dirty="0" smtClean="0"/>
              <a:t>/~oe4irs/SIuC_2016_1.pptx</a:t>
            </a:r>
            <a:endParaRPr lang="sr-Latn-C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Mikrokontroler</a:t>
            </a:r>
            <a:endParaRPr lang="en-US" dirty="0"/>
          </a:p>
        </p:txBody>
      </p:sp>
      <p:sp>
        <p:nvSpPr>
          <p:cNvPr id="3" name="Content Placeholder 2"/>
          <p:cNvSpPr>
            <a:spLocks noGrp="1"/>
          </p:cNvSpPr>
          <p:nvPr>
            <p:ph idx="1"/>
          </p:nvPr>
        </p:nvSpPr>
        <p:spPr/>
        <p:txBody>
          <a:bodyPr/>
          <a:lstStyle/>
          <a:p>
            <a:r>
              <a:rPr lang="sr-Latn-RS" dirty="0" smtClean="0"/>
              <a:t>Mikrokontroler je minijaturni računarski sistem koji u jednom istom fizičkom kućištu ima integrisan procesor (CPU), memoriju i periferije.</a:t>
            </a:r>
          </a:p>
          <a:p>
            <a:r>
              <a:rPr lang="sr-Latn-RS" dirty="0" smtClean="0"/>
              <a:t>Mikrokontroleri predstavljaju mozak namenskih računarskih sistema (Embedded Systems), na njima se izvršava namenski softver</a:t>
            </a:r>
          </a:p>
          <a:p>
            <a:pPr>
              <a:buNone/>
            </a:pPr>
            <a:r>
              <a:rPr lang="sr-Latn-RS" dirty="0" smtClean="0"/>
              <a:t>	a njihove funkcije su definisane</a:t>
            </a:r>
          </a:p>
          <a:p>
            <a:pPr>
              <a:buNone/>
            </a:pPr>
            <a:r>
              <a:rPr lang="sr-Latn-RS" dirty="0" smtClean="0"/>
              <a:t>	specifičnostima sistema u kome</a:t>
            </a:r>
          </a:p>
          <a:p>
            <a:pPr>
              <a:buNone/>
            </a:pPr>
            <a:r>
              <a:rPr lang="sr-Latn-RS" dirty="0" smtClean="0"/>
              <a:t>	rade.</a:t>
            </a:r>
            <a:endParaRPr lang="en-US" dirty="0"/>
          </a:p>
        </p:txBody>
      </p:sp>
      <p:pic>
        <p:nvPicPr>
          <p:cNvPr id="5122" name="Picture 2"/>
          <p:cNvPicPr>
            <a:picLocks noChangeAspect="1" noChangeArrowheads="1"/>
          </p:cNvPicPr>
          <p:nvPr/>
        </p:nvPicPr>
        <p:blipFill>
          <a:blip r:embed="rId2" cstate="print"/>
          <a:srcRect/>
          <a:stretch>
            <a:fillRect/>
          </a:stretch>
        </p:blipFill>
        <p:spPr bwMode="auto">
          <a:xfrm>
            <a:off x="5410200" y="4038600"/>
            <a:ext cx="3528716"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2584450" y="2350974"/>
            <a:ext cx="6559550" cy="4507026"/>
          </a:xfrm>
          <a:prstGeom prst="rect">
            <a:avLst/>
          </a:prstGeom>
          <a:noFill/>
          <a:ln w="9525">
            <a:noFill/>
            <a:miter lim="800000"/>
            <a:headEnd/>
            <a:tailEnd/>
          </a:ln>
        </p:spPr>
      </p:pic>
      <p:sp>
        <p:nvSpPr>
          <p:cNvPr id="2" name="Title 1"/>
          <p:cNvSpPr>
            <a:spLocks noGrp="1"/>
          </p:cNvSpPr>
          <p:nvPr>
            <p:ph type="title"/>
          </p:nvPr>
        </p:nvSpPr>
        <p:spPr/>
        <p:txBody>
          <a:bodyPr/>
          <a:lstStyle/>
          <a:p>
            <a:r>
              <a:rPr lang="sr-Latn-RS" dirty="0" smtClean="0"/>
              <a:t>Namenski sistemi</a:t>
            </a:r>
            <a:endParaRPr lang="en-US" dirty="0"/>
          </a:p>
        </p:txBody>
      </p:sp>
      <p:sp>
        <p:nvSpPr>
          <p:cNvPr id="3" name="Content Placeholder 2"/>
          <p:cNvSpPr>
            <a:spLocks noGrp="1"/>
          </p:cNvSpPr>
          <p:nvPr>
            <p:ph idx="1"/>
          </p:nvPr>
        </p:nvSpPr>
        <p:spPr>
          <a:xfrm>
            <a:off x="457200" y="1935480"/>
            <a:ext cx="3810000" cy="4389120"/>
          </a:xfrm>
        </p:spPr>
        <p:txBody>
          <a:bodyPr>
            <a:normAutofit lnSpcReduction="10000"/>
          </a:bodyPr>
          <a:lstStyle/>
          <a:p>
            <a:r>
              <a:rPr lang="sr-Latn-RS" dirty="0" smtClean="0"/>
              <a:t>Namenski sistemi su svuda oko nas. Porsche 9</a:t>
            </a:r>
            <a:r>
              <a:rPr lang="en-US" dirty="0" smtClean="0"/>
              <a:t>xx</a:t>
            </a:r>
            <a:r>
              <a:rPr lang="sr-Latn-RS" dirty="0" smtClean="0"/>
              <a:t> u sebi sadrži desetine namenskih računarskih sistema koji komuniciraju</a:t>
            </a:r>
          </a:p>
          <a:p>
            <a:pPr>
              <a:buNone/>
            </a:pPr>
            <a:r>
              <a:rPr lang="sr-Latn-RS" dirty="0" smtClean="0"/>
              <a:t>	po CAN </a:t>
            </a:r>
          </a:p>
          <a:p>
            <a:pPr>
              <a:buNone/>
            </a:pPr>
            <a:r>
              <a:rPr lang="sr-Latn-RS" dirty="0" smtClean="0"/>
              <a:t>	magistrali i </a:t>
            </a:r>
          </a:p>
          <a:p>
            <a:pPr>
              <a:buNone/>
            </a:pPr>
            <a:r>
              <a:rPr lang="sr-Latn-RS" dirty="0" smtClean="0"/>
              <a:t>	obezbeđuju </a:t>
            </a:r>
          </a:p>
          <a:p>
            <a:pPr>
              <a:buNone/>
            </a:pPr>
            <a:r>
              <a:rPr lang="sr-Latn-RS" dirty="0" smtClean="0"/>
              <a:t>	skladan rad automobila.</a:t>
            </a:r>
            <a:endParaRPr lang="en-US" dirty="0"/>
          </a:p>
        </p:txBody>
      </p:sp>
      <p:pic>
        <p:nvPicPr>
          <p:cNvPr id="6148" name="Picture 4" descr="http://www.mcjournal.com/articles/arc105/Figure1.gif"/>
          <p:cNvPicPr>
            <a:picLocks noChangeAspect="1" noChangeArrowheads="1"/>
          </p:cNvPicPr>
          <p:nvPr/>
        </p:nvPicPr>
        <p:blipFill>
          <a:blip r:embed="rId3" cstate="print"/>
          <a:srcRect/>
          <a:stretch>
            <a:fillRect/>
          </a:stretch>
        </p:blipFill>
        <p:spPr bwMode="auto">
          <a:xfrm>
            <a:off x="3810000" y="2895600"/>
            <a:ext cx="4924377" cy="3505200"/>
          </a:xfrm>
          <a:prstGeom prst="rect">
            <a:avLst/>
          </a:prstGeom>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additive="base">
                                        <p:cTn id="7" dur="500" fill="hold"/>
                                        <p:tgtEl>
                                          <p:spTgt spid="6148"/>
                                        </p:tgtEl>
                                        <p:attrNameLst>
                                          <p:attrName>ppt_x</p:attrName>
                                        </p:attrNameLst>
                                      </p:cBhvr>
                                      <p:tavLst>
                                        <p:tav tm="0">
                                          <p:val>
                                            <p:strVal val="#ppt_x"/>
                                          </p:val>
                                        </p:tav>
                                        <p:tav tm="100000">
                                          <p:val>
                                            <p:strVal val="#ppt_x"/>
                                          </p:val>
                                        </p:tav>
                                      </p:tavLst>
                                    </p:anim>
                                    <p:anim calcmode="lin" valueType="num">
                                      <p:cBhvr additive="base">
                                        <p:cTn id="8"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t>Osnovne komponente mikrokontrolera</a:t>
            </a:r>
            <a:endParaRPr lang="en-US" dirty="0"/>
          </a:p>
        </p:txBody>
      </p:sp>
      <p:sp>
        <p:nvSpPr>
          <p:cNvPr id="3" name="Content Placeholder 2"/>
          <p:cNvSpPr>
            <a:spLocks noGrp="1"/>
          </p:cNvSpPr>
          <p:nvPr>
            <p:ph idx="1"/>
          </p:nvPr>
        </p:nvSpPr>
        <p:spPr/>
        <p:txBody>
          <a:bodyPr/>
          <a:lstStyle/>
          <a:p>
            <a:r>
              <a:rPr lang="sr-Latn-RS" dirty="0" smtClean="0"/>
              <a:t>Procesorsko jezgro: CPU kontrolera sadrži aritmetičko logičku jedinicu, kontrolnu jedinicu i registre (pokazivač steka, programski brojač, statusni registri...)</a:t>
            </a:r>
          </a:p>
          <a:p>
            <a:r>
              <a:rPr lang="sr-Latn-RS" dirty="0" smtClean="0"/>
              <a:t>Memorija: Mikrokontroleri obično poseduju više fizički odvojenih memorija koje se razlikuju p</a:t>
            </a:r>
            <a:r>
              <a:rPr lang="en-US" dirty="0" smtClean="0"/>
              <a:t>o</a:t>
            </a:r>
            <a:r>
              <a:rPr lang="sr-Latn-RS" dirty="0" smtClean="0"/>
              <a:t> tehnologiji (flash, eeprom, sram), po načinu pristupa, po organizaciji i po funkciji (programska, data memorija...).</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t>Osnovne komponente mikrokontrolera</a:t>
            </a:r>
            <a:endParaRPr lang="en-US" dirty="0"/>
          </a:p>
        </p:txBody>
      </p:sp>
      <p:sp>
        <p:nvSpPr>
          <p:cNvPr id="3" name="Content Placeholder 2"/>
          <p:cNvSpPr>
            <a:spLocks noGrp="1"/>
          </p:cNvSpPr>
          <p:nvPr>
            <p:ph idx="1"/>
          </p:nvPr>
        </p:nvSpPr>
        <p:spPr/>
        <p:txBody>
          <a:bodyPr>
            <a:normAutofit/>
          </a:bodyPr>
          <a:lstStyle/>
          <a:p>
            <a:r>
              <a:rPr lang="sr-Latn-RS" dirty="0" smtClean="0"/>
              <a:t>Kontroler prekida: Prekidi se koriste za prekidanje normalnog toka programa u slučaju unutrašnjih ili spoljašnjih događaja. Kod mikrokontrolera prekidi obično služe za servisiranje događaja koje generišu periferije.</a:t>
            </a:r>
          </a:p>
          <a:p>
            <a:r>
              <a:rPr lang="sr-Latn-RS" dirty="0" smtClean="0"/>
              <a:t>Digitalni ulazi/izlazi: Posebno poznata odlika mikrokontrolera je da poseduju digitalne ulaze i izlaze koji se najčešće mogu nazavisno kontrolisati i koji su grupisani u portove. Broj I/O linija varira od mikrokontrolera do mikrokontrolera.</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t>Osnovne komponente mikrokontrolera</a:t>
            </a:r>
            <a:endParaRPr lang="en-US" dirty="0"/>
          </a:p>
        </p:txBody>
      </p:sp>
      <p:sp>
        <p:nvSpPr>
          <p:cNvPr id="3" name="Content Placeholder 2"/>
          <p:cNvSpPr>
            <a:spLocks noGrp="1"/>
          </p:cNvSpPr>
          <p:nvPr>
            <p:ph idx="1"/>
          </p:nvPr>
        </p:nvSpPr>
        <p:spPr/>
        <p:txBody>
          <a:bodyPr>
            <a:normAutofit lnSpcReduction="10000"/>
          </a:bodyPr>
          <a:lstStyle/>
          <a:p>
            <a:r>
              <a:rPr lang="sr-Latn-RS" dirty="0" smtClean="0"/>
              <a:t>Tajmeri/brojači: Tajmeri su brojači koji se taktuju taktom poznate učestanosti. Osnovna funkcija je generisanje periodičnih događaja (tj. prekida), ali uz dodatnu digitalnu logiku moguće je generisati složene PWM (pulse width modulation) signale, precizno meriti trajanje spoljašnjih signala i sl.</a:t>
            </a:r>
          </a:p>
          <a:p>
            <a:r>
              <a:rPr lang="sr-Latn-RS" dirty="0" smtClean="0"/>
              <a:t>Analogno digitalni konvertori: Većina današnjih modernih mikrokontorlerskih familija poseduje integrisane AD konvertore koji su obično višekanalni (2-16 kanala) i mogu biti različite rezolucije (8-14 bita) i brzine rada (nekoliko kHz do nekoliko Mhz).</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t>Osnovne komponente mikrokontrolera</a:t>
            </a:r>
            <a:endParaRPr lang="en-US" dirty="0"/>
          </a:p>
        </p:txBody>
      </p:sp>
      <p:sp>
        <p:nvSpPr>
          <p:cNvPr id="3" name="Content Placeholder 2"/>
          <p:cNvSpPr>
            <a:spLocks noGrp="1"/>
          </p:cNvSpPr>
          <p:nvPr>
            <p:ph idx="1"/>
          </p:nvPr>
        </p:nvSpPr>
        <p:spPr/>
        <p:txBody>
          <a:bodyPr>
            <a:normAutofit fontScale="92500"/>
          </a:bodyPr>
          <a:lstStyle/>
          <a:p>
            <a:r>
              <a:rPr lang="sr-Latn-RS" dirty="0" smtClean="0"/>
              <a:t>Serijski komunikacioni interfejsi: Serijski komunikacioni interfejs UART, je danas prakticno standard i poseduje ga svaka moderan mikrokontroler. Pored njega siroko su rasporstranjeni specificni serijski interfejsi kao sto su I2C, SPI, I2S i sl.</a:t>
            </a:r>
          </a:p>
          <a:p>
            <a:r>
              <a:rPr lang="sr-Latn-RS" dirty="0" smtClean="0"/>
              <a:t>Od napredniji komunikacionih interfejsa dostupni su CAN, USB i ETHERNET interfejs.</a:t>
            </a:r>
          </a:p>
          <a:p>
            <a:r>
              <a:rPr lang="sr-Latn-RS" dirty="0" smtClean="0"/>
              <a:t>U novije vreme sve su popularnije primene bežičnih senz</a:t>
            </a:r>
            <a:r>
              <a:rPr lang="en-US" dirty="0" smtClean="0"/>
              <a:t>o</a:t>
            </a:r>
            <a:r>
              <a:rPr lang="sr-Latn-RS" dirty="0" smtClean="0"/>
              <a:t>rskih mreža pa postoji sve veći broj mikrokontrolera koji u sebi sadrže i delove za podršku bežičnim komunikacijama različitog tipa (Bluetooth, Zigbee..)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RS" dirty="0" smtClean="0"/>
              <a:t>MBED – jedna </a:t>
            </a:r>
            <a:r>
              <a:rPr lang="en-US" dirty="0" smtClean="0"/>
              <a:t>“</a:t>
            </a:r>
            <a:r>
              <a:rPr lang="sr-Latn-RS" dirty="0" smtClean="0"/>
              <a:t>moderna</a:t>
            </a:r>
            <a:r>
              <a:rPr lang="en-US" dirty="0" smtClean="0"/>
              <a:t>”</a:t>
            </a:r>
            <a:r>
              <a:rPr lang="sr-Latn-RS" dirty="0" smtClean="0"/>
              <a:t> mikrokontrolerska platfora</a:t>
            </a:r>
            <a:endParaRPr lang="en-US" dirty="0"/>
          </a:p>
        </p:txBody>
      </p:sp>
      <p:sp>
        <p:nvSpPr>
          <p:cNvPr id="3" name="Content Placeholder 2"/>
          <p:cNvSpPr>
            <a:spLocks noGrp="1"/>
          </p:cNvSpPr>
          <p:nvPr>
            <p:ph idx="1"/>
          </p:nvPr>
        </p:nvSpPr>
        <p:spPr>
          <a:xfrm>
            <a:off x="457200" y="1935480"/>
            <a:ext cx="3657600" cy="4389120"/>
          </a:xfrm>
        </p:spPr>
        <p:txBody>
          <a:bodyPr>
            <a:normAutofit fontScale="77500" lnSpcReduction="20000"/>
          </a:bodyPr>
          <a:lstStyle/>
          <a:p>
            <a:r>
              <a:rPr lang="sr-Latn-RS" dirty="0" smtClean="0"/>
              <a:t>Hibrid – uređajčić koji sadrži Cortex-M3 mikrokontroler visokih performanski zalemljne zajedno sa nekoliko čipova koji mu obezbeđuju USB interfejs preko kojeg se programira.</a:t>
            </a:r>
          </a:p>
          <a:p>
            <a:r>
              <a:rPr lang="sr-Latn-RS" dirty="0" smtClean="0"/>
              <a:t>Može da pali-gasi diodu, a može da bude i web server.</a:t>
            </a:r>
          </a:p>
          <a:p>
            <a:r>
              <a:rPr lang="sr-Latn-RS" dirty="0" smtClean="0"/>
              <a:t>Toliko je simplifikovano programiranje da i četvorogodišnje dete zna da ga isprogramira. (Youtube: “</a:t>
            </a:r>
            <a:r>
              <a:rPr lang="en-US" dirty="0" smtClean="0"/>
              <a:t>Four Year-Old Does </a:t>
            </a:r>
            <a:r>
              <a:rPr lang="en-US" dirty="0" err="1" smtClean="0"/>
              <a:t>mbed</a:t>
            </a:r>
            <a:r>
              <a:rPr lang="sr-Latn-RS" dirty="0" smtClean="0"/>
              <a:t>”).</a:t>
            </a:r>
          </a:p>
          <a:p>
            <a:pPr>
              <a:buNone/>
            </a:pPr>
            <a:endParaRPr lang="sr-Latn-RS" dirty="0" smtClean="0"/>
          </a:p>
          <a:p>
            <a:endParaRPr lang="en-US" dirty="0"/>
          </a:p>
        </p:txBody>
      </p:sp>
      <p:pic>
        <p:nvPicPr>
          <p:cNvPr id="45058" name="Picture 2"/>
          <p:cNvPicPr>
            <a:picLocks noChangeAspect="1" noChangeArrowheads="1"/>
          </p:cNvPicPr>
          <p:nvPr/>
        </p:nvPicPr>
        <p:blipFill>
          <a:blip r:embed="rId2" cstate="print"/>
          <a:srcRect/>
          <a:stretch>
            <a:fillRect/>
          </a:stretch>
        </p:blipFill>
        <p:spPr bwMode="auto">
          <a:xfrm>
            <a:off x="4038600" y="2514600"/>
            <a:ext cx="5105400" cy="31581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MSP430</a:t>
            </a:r>
            <a:endParaRPr lang="en-US" dirty="0"/>
          </a:p>
        </p:txBody>
      </p:sp>
      <p:sp>
        <p:nvSpPr>
          <p:cNvPr id="3" name="Content Placeholder 2"/>
          <p:cNvSpPr>
            <a:spLocks noGrp="1"/>
          </p:cNvSpPr>
          <p:nvPr>
            <p:ph idx="1"/>
          </p:nvPr>
        </p:nvSpPr>
        <p:spPr/>
        <p:txBody>
          <a:bodyPr/>
          <a:lstStyle/>
          <a:p>
            <a:r>
              <a:rPr lang="sr-Latn-RS" dirty="0" smtClean="0"/>
              <a:t>Familija mikrokontrolera kompanije Texas Instruments.</a:t>
            </a:r>
          </a:p>
          <a:p>
            <a:pPr>
              <a:defRPr/>
            </a:pPr>
            <a:r>
              <a:rPr lang="en-US" sz="2400" dirty="0" err="1" smtClean="0"/>
              <a:t>Optimizovani</a:t>
            </a:r>
            <a:r>
              <a:rPr lang="en-US" sz="2400" dirty="0" smtClean="0"/>
              <a:t> </a:t>
            </a:r>
            <a:r>
              <a:rPr lang="en-US" sz="2400" dirty="0" err="1" smtClean="0"/>
              <a:t>za</a:t>
            </a:r>
            <a:r>
              <a:rPr lang="en-US" sz="2400" dirty="0" smtClean="0"/>
              <a:t> </a:t>
            </a:r>
            <a:r>
              <a:rPr lang="en-US" sz="2400" dirty="0" err="1" smtClean="0"/>
              <a:t>aplikacije</a:t>
            </a:r>
            <a:r>
              <a:rPr lang="en-US" sz="2400" dirty="0" smtClean="0"/>
              <a:t> </a:t>
            </a:r>
            <a:r>
              <a:rPr lang="en-US" sz="2400" dirty="0" err="1" smtClean="0"/>
              <a:t>sa</a:t>
            </a:r>
            <a:r>
              <a:rPr lang="en-US" sz="2400" dirty="0" smtClean="0"/>
              <a:t> </a:t>
            </a:r>
            <a:r>
              <a:rPr lang="en-US" sz="2400" dirty="0" err="1" smtClean="0"/>
              <a:t>baterijskim</a:t>
            </a:r>
            <a:r>
              <a:rPr lang="en-US" sz="2400" dirty="0" smtClean="0"/>
              <a:t> </a:t>
            </a:r>
            <a:r>
              <a:rPr lang="en-US" sz="2400" dirty="0" err="1" smtClean="0"/>
              <a:t>napajanjem</a:t>
            </a:r>
            <a:r>
              <a:rPr lang="sr-Latn-RS" sz="2400" dirty="0" smtClean="0"/>
              <a:t> – imaju veoma malu potrošnju – low power.</a:t>
            </a:r>
            <a:endParaRPr lang="en-US" sz="2400" dirty="0" smtClean="0"/>
          </a:p>
          <a:p>
            <a:pPr>
              <a:defRPr/>
            </a:pPr>
            <a:r>
              <a:rPr lang="en-US" sz="2400" dirty="0" err="1" smtClean="0"/>
              <a:t>Veliki</a:t>
            </a:r>
            <a:r>
              <a:rPr lang="en-US" sz="2400" dirty="0" smtClean="0"/>
              <a:t> </a:t>
            </a:r>
            <a:r>
              <a:rPr lang="en-US" sz="2400" dirty="0" err="1" smtClean="0"/>
              <a:t>broj</a:t>
            </a:r>
            <a:r>
              <a:rPr lang="en-US" sz="2400" dirty="0" smtClean="0"/>
              <a:t> </a:t>
            </a:r>
            <a:r>
              <a:rPr lang="en-US" sz="2400" dirty="0" err="1" smtClean="0"/>
              <a:t>integrisanih</a:t>
            </a:r>
            <a:r>
              <a:rPr lang="en-US" sz="2400" dirty="0" smtClean="0"/>
              <a:t> </a:t>
            </a:r>
            <a:r>
              <a:rPr lang="en-US" sz="2400" dirty="0" err="1" smtClean="0"/>
              <a:t>periferija</a:t>
            </a:r>
            <a:r>
              <a:rPr lang="en-US" sz="2400" dirty="0" smtClean="0"/>
              <a:t> (</a:t>
            </a:r>
            <a:r>
              <a:rPr lang="en-US" sz="2400" dirty="0" err="1" smtClean="0"/>
              <a:t>tajmeri</a:t>
            </a:r>
            <a:r>
              <a:rPr lang="en-US" sz="2400" dirty="0" smtClean="0"/>
              <a:t>, </a:t>
            </a:r>
            <a:r>
              <a:rPr lang="en-US" sz="2400" dirty="0" err="1" smtClean="0"/>
              <a:t>komparatori</a:t>
            </a:r>
            <a:r>
              <a:rPr lang="en-US" sz="2400" dirty="0" smtClean="0"/>
              <a:t>, AD </a:t>
            </a:r>
            <a:r>
              <a:rPr lang="en-US" sz="2400" dirty="0" err="1" smtClean="0"/>
              <a:t>i</a:t>
            </a:r>
            <a:r>
              <a:rPr lang="en-US" sz="2400" dirty="0" smtClean="0"/>
              <a:t> DA </a:t>
            </a:r>
            <a:r>
              <a:rPr lang="en-US" sz="2400" dirty="0" err="1" smtClean="0"/>
              <a:t>konvertori</a:t>
            </a:r>
            <a:r>
              <a:rPr lang="en-US" sz="2400" dirty="0" smtClean="0"/>
              <a:t>, UART…)</a:t>
            </a:r>
            <a:r>
              <a:rPr lang="sr-Latn-RS" sz="2400" dirty="0" smtClean="0"/>
              <a:t>.</a:t>
            </a:r>
            <a:endParaRPr lang="en-US" sz="2400" dirty="0" smtClean="0"/>
          </a:p>
          <a:p>
            <a:pPr>
              <a:defRPr/>
            </a:pPr>
            <a:r>
              <a:rPr lang="en-US" sz="2400" dirty="0" smtClean="0"/>
              <a:t>16-bitno </a:t>
            </a:r>
            <a:r>
              <a:rPr lang="en-US" sz="2400" dirty="0" err="1" smtClean="0"/>
              <a:t>procesorsko</a:t>
            </a:r>
            <a:r>
              <a:rPr lang="en-US" sz="2400" dirty="0" smtClean="0"/>
              <a:t> </a:t>
            </a:r>
            <a:r>
              <a:rPr lang="en-US" sz="2400" dirty="0" err="1" smtClean="0"/>
              <a:t>jezgro</a:t>
            </a:r>
            <a:r>
              <a:rPr lang="en-US" sz="2400" dirty="0" smtClean="0"/>
              <a:t> </a:t>
            </a:r>
            <a:r>
              <a:rPr lang="en-US" sz="2400" dirty="0" err="1" smtClean="0"/>
              <a:t>sa</a:t>
            </a:r>
            <a:r>
              <a:rPr lang="en-US" sz="2400" dirty="0" smtClean="0"/>
              <a:t> RISC </a:t>
            </a:r>
            <a:r>
              <a:rPr lang="en-US" sz="2400" dirty="0" err="1" smtClean="0"/>
              <a:t>arhitekturom</a:t>
            </a:r>
            <a:r>
              <a:rPr lang="sr-Latn-RS" sz="2400" dirty="0" smtClean="0"/>
              <a:t>.</a:t>
            </a:r>
            <a:endParaRPr lang="en-US" sz="2400" dirty="0" smtClean="0"/>
          </a:p>
          <a:p>
            <a:pPr>
              <a:defRPr/>
            </a:pPr>
            <a:r>
              <a:rPr lang="en-US" sz="2400" dirty="0" err="1" smtClean="0"/>
              <a:t>Podrška</a:t>
            </a:r>
            <a:r>
              <a:rPr lang="en-US" sz="2400" dirty="0" smtClean="0"/>
              <a:t> </a:t>
            </a:r>
            <a:r>
              <a:rPr lang="en-US" sz="2400" dirty="0" err="1" smtClean="0"/>
              <a:t>za</a:t>
            </a:r>
            <a:r>
              <a:rPr lang="en-US" sz="2400" dirty="0" smtClean="0"/>
              <a:t> JTAG</a:t>
            </a:r>
            <a:r>
              <a:rPr lang="sr-Latn-RS" sz="2400" dirty="0" smtClean="0"/>
              <a:t>.</a:t>
            </a:r>
            <a:endParaRPr lang="en-US" sz="2400" dirty="0" smtClean="0"/>
          </a:p>
          <a:p>
            <a:endParaRPr lang="sr-Latn-R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defRPr/>
            </a:pPr>
            <a:r>
              <a:rPr lang="en-US" smtClean="0"/>
              <a:t>MSP430 - arhitektura</a:t>
            </a:r>
          </a:p>
        </p:txBody>
      </p:sp>
      <p:pic>
        <p:nvPicPr>
          <p:cNvPr id="5123" name="Picture 7"/>
          <p:cNvPicPr>
            <a:picLocks noChangeAspect="1" noChangeArrowheads="1"/>
          </p:cNvPicPr>
          <p:nvPr/>
        </p:nvPicPr>
        <p:blipFill>
          <a:blip r:embed="rId2" cstate="print"/>
          <a:srcRect/>
          <a:stretch>
            <a:fillRect/>
          </a:stretch>
        </p:blipFill>
        <p:spPr bwMode="auto">
          <a:xfrm>
            <a:off x="1066800" y="2286000"/>
            <a:ext cx="7010400" cy="3976688"/>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sr-Latn-CS" dirty="0" smtClean="0"/>
              <a:t>MSP430F</a:t>
            </a:r>
            <a:r>
              <a:rPr lang="en-US" dirty="0" smtClean="0"/>
              <a:t>5438A</a:t>
            </a:r>
            <a:endParaRPr lang="en-US" dirty="0"/>
          </a:p>
        </p:txBody>
      </p:sp>
      <p:sp>
        <p:nvSpPr>
          <p:cNvPr id="3" name="Content Placeholder 2"/>
          <p:cNvSpPr>
            <a:spLocks noGrp="1"/>
          </p:cNvSpPr>
          <p:nvPr>
            <p:ph idx="1"/>
          </p:nvPr>
        </p:nvSpPr>
        <p:spPr/>
        <p:txBody>
          <a:bodyPr>
            <a:normAutofit lnSpcReduction="10000"/>
          </a:bodyPr>
          <a:lstStyle/>
          <a:p>
            <a:pPr>
              <a:defRPr/>
            </a:pPr>
            <a:r>
              <a:rPr lang="sr-Latn-CS" sz="2400" dirty="0" smtClean="0"/>
              <a:t>Familija MSP430 se deli na nekoliko podfamilija: MSP430x</a:t>
            </a:r>
            <a:r>
              <a:rPr lang="en-US" sz="2400" dirty="0" smtClean="0"/>
              <a:t>6</a:t>
            </a:r>
            <a:r>
              <a:rPr lang="sr-Latn-CS" sz="2400" dirty="0" smtClean="0"/>
              <a:t>x, MSP430x</a:t>
            </a:r>
            <a:r>
              <a:rPr lang="en-US" sz="2400" dirty="0" smtClean="0"/>
              <a:t>5</a:t>
            </a:r>
            <a:r>
              <a:rPr lang="sr-Latn-CS" sz="2400" dirty="0" smtClean="0"/>
              <a:t>x...</a:t>
            </a:r>
          </a:p>
          <a:p>
            <a:pPr>
              <a:defRPr/>
            </a:pPr>
            <a:r>
              <a:rPr lang="sr-Latn-CS" sz="2400" dirty="0" smtClean="0"/>
              <a:t>Mi radimo sa </a:t>
            </a:r>
            <a:r>
              <a:rPr lang="sr-Latn-CS" sz="2400" dirty="0" err="1" smtClean="0"/>
              <a:t>mikrokontrolerom</a:t>
            </a:r>
            <a:r>
              <a:rPr lang="sr-Latn-CS" sz="2400" dirty="0" smtClean="0"/>
              <a:t> MSP430F</a:t>
            </a:r>
            <a:r>
              <a:rPr lang="en-US" sz="2400" dirty="0" smtClean="0"/>
              <a:t>5438A</a:t>
            </a:r>
            <a:r>
              <a:rPr lang="sr-Latn-CS" sz="2400" dirty="0" smtClean="0"/>
              <a:t>, koji spada u </a:t>
            </a:r>
            <a:r>
              <a:rPr lang="sr-Latn-CS" sz="2400" dirty="0" err="1" smtClean="0"/>
              <a:t>podfamiliju</a:t>
            </a:r>
            <a:r>
              <a:rPr lang="sr-Latn-CS" sz="2400" dirty="0" smtClean="0"/>
              <a:t> MSP430x</a:t>
            </a:r>
            <a:r>
              <a:rPr lang="en-US" sz="2400" dirty="0" smtClean="0"/>
              <a:t>5</a:t>
            </a:r>
            <a:r>
              <a:rPr lang="sr-Latn-CS" sz="2400" dirty="0" smtClean="0"/>
              <a:t>x.</a:t>
            </a:r>
          </a:p>
          <a:p>
            <a:pPr>
              <a:defRPr/>
            </a:pPr>
            <a:r>
              <a:rPr lang="sr-Latn-CS" sz="2400" dirty="0" smtClean="0"/>
              <a:t>MSP430F</a:t>
            </a:r>
            <a:r>
              <a:rPr lang="en-US" sz="2400" dirty="0" smtClean="0"/>
              <a:t>5438A</a:t>
            </a:r>
            <a:r>
              <a:rPr lang="sr-Latn-CS" sz="2400" dirty="0" smtClean="0"/>
              <a:t> ima “samo” </a:t>
            </a:r>
            <a:r>
              <a:rPr lang="en-US" sz="2400" dirty="0" smtClean="0"/>
              <a:t>256</a:t>
            </a:r>
            <a:r>
              <a:rPr lang="sr-Latn-CS" sz="2400" dirty="0" smtClean="0"/>
              <a:t>k </a:t>
            </a:r>
            <a:r>
              <a:rPr lang="sr-Latn-CS" sz="2400" dirty="0" err="1" smtClean="0"/>
              <a:t>Flash</a:t>
            </a:r>
            <a:r>
              <a:rPr lang="sr-Latn-CS" sz="2400" dirty="0" smtClean="0"/>
              <a:t> memorije i </a:t>
            </a:r>
            <a:r>
              <a:rPr lang="en-US" sz="2400" dirty="0" smtClean="0"/>
              <a:t>16</a:t>
            </a:r>
            <a:r>
              <a:rPr lang="sr-Latn-CS" sz="2400" dirty="0" smtClean="0"/>
              <a:t>k RAM memorije…ali to nije tako malo s obzirom na namenu…</a:t>
            </a:r>
          </a:p>
          <a:p>
            <a:pPr>
              <a:defRPr/>
            </a:pPr>
            <a:r>
              <a:rPr lang="sr-Latn-CS" sz="2400" dirty="0" smtClean="0"/>
              <a:t>Dokumentacija o </a:t>
            </a:r>
            <a:r>
              <a:rPr lang="sr-Latn-CS" sz="2400" dirty="0" err="1" smtClean="0"/>
              <a:t>podfamiliji</a:t>
            </a:r>
            <a:r>
              <a:rPr lang="sr-Latn-CS" sz="2400" dirty="0" smtClean="0"/>
              <a:t> MSP430x</a:t>
            </a:r>
            <a:r>
              <a:rPr lang="en-US" sz="2400" dirty="0" smtClean="0"/>
              <a:t>5</a:t>
            </a:r>
            <a:r>
              <a:rPr lang="sr-Latn-CS" sz="2400" dirty="0" err="1" smtClean="0"/>
              <a:t>xx</a:t>
            </a:r>
            <a:r>
              <a:rPr lang="sr-Latn-CS" sz="2400" dirty="0" smtClean="0"/>
              <a:t> se nalazi na adresi: </a:t>
            </a:r>
            <a:r>
              <a:rPr lang="sr-Latn-CS" sz="2400" dirty="0" smtClean="0">
                <a:solidFill>
                  <a:schemeClr val="accent1"/>
                </a:solidFill>
                <a:hlinkClick r:id="rId2"/>
              </a:rPr>
              <a:t>http://tnt.etf.rs/~oe4irs/slau208n.pdf</a:t>
            </a:r>
            <a:r>
              <a:rPr lang="en-US" sz="2400" dirty="0" smtClean="0">
                <a:solidFill>
                  <a:schemeClr val="accent1"/>
                </a:solidFill>
              </a:rPr>
              <a:t> </a:t>
            </a:r>
            <a:endParaRPr lang="sr-Latn-CS" sz="2400" dirty="0" smtClean="0">
              <a:solidFill>
                <a:schemeClr val="accent1"/>
              </a:solidFill>
            </a:endParaRPr>
          </a:p>
          <a:p>
            <a:pPr>
              <a:defRPr/>
            </a:pPr>
            <a:r>
              <a:rPr lang="sr-Latn-CS" sz="2400" dirty="0" smtClean="0"/>
              <a:t>Dokumentacija o konkretnom </a:t>
            </a:r>
            <a:r>
              <a:rPr lang="sr-Latn-CS" sz="2400" dirty="0" err="1" smtClean="0"/>
              <a:t>mikrokontroleru</a:t>
            </a:r>
            <a:r>
              <a:rPr lang="sr-Latn-CS" sz="2400" dirty="0" smtClean="0"/>
              <a:t> MSP430F</a:t>
            </a:r>
            <a:r>
              <a:rPr lang="en-US" sz="2400" dirty="0" smtClean="0"/>
              <a:t>5438A</a:t>
            </a:r>
            <a:r>
              <a:rPr lang="sr-Latn-CS" sz="2400" dirty="0" smtClean="0"/>
              <a:t> se nalazi na adresi:</a:t>
            </a:r>
            <a:r>
              <a:rPr lang="sr-Latn-CS" sz="2400" dirty="0" smtClean="0">
                <a:hlinkClick r:id="rId3"/>
              </a:rPr>
              <a:t> </a:t>
            </a:r>
            <a:r>
              <a:rPr lang="sr-Latn-CS" sz="2400" dirty="0" smtClean="0">
                <a:hlinkClick r:id="rId4"/>
              </a:rPr>
              <a:t>http://tnt.etf.rs/~oe4irs/msp430f5438a.pdf</a:t>
            </a:r>
            <a:r>
              <a:rPr lang="en-US" sz="2400" dirty="0" smtClean="0"/>
              <a:t> </a:t>
            </a:r>
            <a:endParaRPr lang="sr-Latn-CS" sz="2400" dirty="0" smtClean="0"/>
          </a:p>
          <a:p>
            <a:pPr>
              <a:defRPr/>
            </a:pPr>
            <a:endParaRPr lang="en-US" sz="1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RS_MSP430F5438A</a:t>
            </a:r>
            <a:endParaRPr lang="en-US" dirty="0"/>
          </a:p>
        </p:txBody>
      </p:sp>
      <p:sp>
        <p:nvSpPr>
          <p:cNvPr id="3" name="Content Placeholder 2"/>
          <p:cNvSpPr>
            <a:spLocks noGrp="1"/>
          </p:cNvSpPr>
          <p:nvPr>
            <p:ph idx="1"/>
          </p:nvPr>
        </p:nvSpPr>
        <p:spPr/>
        <p:txBody>
          <a:bodyPr/>
          <a:lstStyle/>
          <a:p>
            <a:r>
              <a:rPr lang="en-US" dirty="0" err="1" smtClean="0"/>
              <a:t>Sistem</a:t>
            </a:r>
            <a:r>
              <a:rPr lang="en-US" dirty="0" smtClean="0"/>
              <a:t> </a:t>
            </a:r>
            <a:r>
              <a:rPr lang="en-US" dirty="0" err="1" smtClean="0"/>
              <a:t>ima</a:t>
            </a:r>
            <a:r>
              <a:rPr lang="en-US" dirty="0" smtClean="0"/>
              <a:t> </a:t>
            </a:r>
            <a:r>
              <a:rPr lang="en-US" dirty="0" err="1" smtClean="0"/>
              <a:t>puno</a:t>
            </a:r>
            <a:r>
              <a:rPr lang="en-US" dirty="0" smtClean="0"/>
              <a:t> </a:t>
            </a:r>
            <a:r>
              <a:rPr lang="en-US" dirty="0" err="1" smtClean="0"/>
              <a:t>mogu</a:t>
            </a:r>
            <a:r>
              <a:rPr lang="sr-Latn-RS" dirty="0" smtClean="0"/>
              <a:t>ćnosti i puno komponenti. Detaljna šema je dostupna na:</a:t>
            </a:r>
          </a:p>
          <a:p>
            <a:pPr lvl="1">
              <a:buNone/>
            </a:pPr>
            <a:r>
              <a:rPr lang="en-US" dirty="0" smtClean="0">
                <a:hlinkClick r:id="rId2"/>
              </a:rPr>
              <a:t>http://tnt.etf.rs/~oe4irs/RS_MSP430F5438A_sch.pdf</a:t>
            </a:r>
            <a:r>
              <a:rPr lang="en-US" dirty="0" smtClean="0"/>
              <a:t> </a:t>
            </a:r>
            <a:endParaRPr lang="en-US" dirty="0"/>
          </a:p>
        </p:txBody>
      </p:sp>
      <p:pic>
        <p:nvPicPr>
          <p:cNvPr id="7" name="Picture 2"/>
          <p:cNvPicPr>
            <a:picLocks noChangeAspect="1" noChangeArrowheads="1"/>
          </p:cNvPicPr>
          <p:nvPr/>
        </p:nvPicPr>
        <p:blipFill>
          <a:blip r:embed="rId3" cstate="print"/>
          <a:srcRect/>
          <a:stretch>
            <a:fillRect/>
          </a:stretch>
        </p:blipFill>
        <p:spPr bwMode="auto">
          <a:xfrm>
            <a:off x="4470400" y="3352800"/>
            <a:ext cx="4673600" cy="3505200"/>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a:stretch>
            <a:fillRect/>
          </a:stretch>
        </p:blipFill>
        <p:spPr bwMode="auto">
          <a:xfrm>
            <a:off x="0" y="3352800"/>
            <a:ext cx="4657228" cy="350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err="1" smtClean="0"/>
              <a:t>Priprema</a:t>
            </a:r>
            <a:endParaRPr lang="sr-Latn-CS" dirty="0"/>
          </a:p>
        </p:txBody>
      </p:sp>
      <p:sp>
        <p:nvSpPr>
          <p:cNvPr id="3" name="Content Placeholder 2"/>
          <p:cNvSpPr>
            <a:spLocks noGrp="1"/>
          </p:cNvSpPr>
          <p:nvPr>
            <p:ph idx="1"/>
          </p:nvPr>
        </p:nvSpPr>
        <p:spPr/>
        <p:txBody>
          <a:bodyPr/>
          <a:lstStyle/>
          <a:p>
            <a:r>
              <a:rPr lang="en-US" dirty="0" err="1" smtClean="0"/>
              <a:t>Napraviti</a:t>
            </a:r>
            <a:r>
              <a:rPr lang="en-US" dirty="0" smtClean="0"/>
              <a:t> folder E:\SI2ODE\WS2016\</a:t>
            </a:r>
          </a:p>
          <a:p>
            <a:r>
              <a:rPr lang="en-US" dirty="0" smtClean="0"/>
              <a:t>Sa </a:t>
            </a:r>
            <a:r>
              <a:rPr lang="en-US" dirty="0" err="1" smtClean="0"/>
              <a:t>adrese</a:t>
            </a:r>
            <a:r>
              <a:rPr lang="en-US" dirty="0" smtClean="0"/>
              <a:t> </a:t>
            </a:r>
            <a:r>
              <a:rPr lang="en-US" dirty="0" err="1" smtClean="0"/>
              <a:t>tnt.etf.rs</a:t>
            </a:r>
            <a:r>
              <a:rPr lang="en-US" dirty="0" smtClean="0"/>
              <a:t>/oe4irs/SI_2016_123.zip </a:t>
            </a:r>
            <a:r>
              <a:rPr lang="en-US" dirty="0" err="1" smtClean="0"/>
              <a:t>donwloadovati</a:t>
            </a:r>
            <a:r>
              <a:rPr lang="en-US" dirty="0" smtClean="0"/>
              <a:t> zip </a:t>
            </a:r>
            <a:r>
              <a:rPr lang="en-US" dirty="0" err="1" smtClean="0"/>
              <a:t>koji</a:t>
            </a:r>
            <a:r>
              <a:rPr lang="en-US" dirty="0" smtClean="0"/>
              <a:t> </a:t>
            </a:r>
            <a:r>
              <a:rPr lang="en-US" dirty="0" err="1" smtClean="0"/>
              <a:t>treba</a:t>
            </a:r>
            <a:r>
              <a:rPr lang="en-US" dirty="0" smtClean="0"/>
              <a:t> </a:t>
            </a:r>
            <a:r>
              <a:rPr lang="en-US" dirty="0" err="1" smtClean="0"/>
              <a:t>raspokovati</a:t>
            </a:r>
            <a:r>
              <a:rPr lang="en-US" dirty="0" smtClean="0"/>
              <a:t> u folder E:\SI2ODE\download</a:t>
            </a:r>
          </a:p>
          <a:p>
            <a:r>
              <a:rPr lang="en-US" dirty="0" err="1" smtClean="0"/>
              <a:t>Startovati</a:t>
            </a:r>
            <a:r>
              <a:rPr lang="en-US" dirty="0" smtClean="0"/>
              <a:t> Code Composer Studio 6.x.x </a:t>
            </a:r>
            <a:r>
              <a:rPr lang="en-US" dirty="0" err="1" smtClean="0"/>
              <a:t>i</a:t>
            </a:r>
            <a:r>
              <a:rPr lang="en-US" dirty="0" smtClean="0"/>
              <a:t> </a:t>
            </a:r>
            <a:r>
              <a:rPr lang="en-US" dirty="0" err="1" smtClean="0"/>
              <a:t>prilikom</a:t>
            </a:r>
            <a:r>
              <a:rPr lang="en-US" dirty="0" smtClean="0"/>
              <a:t> </a:t>
            </a:r>
            <a:r>
              <a:rPr lang="en-US" dirty="0" err="1" smtClean="0"/>
              <a:t>pokretanja</a:t>
            </a:r>
            <a:r>
              <a:rPr lang="en-US" dirty="0" smtClean="0"/>
              <a:t> </a:t>
            </a:r>
            <a:r>
              <a:rPr lang="en-US" dirty="0" err="1" smtClean="0"/>
              <a:t>pokazati</a:t>
            </a:r>
            <a:r>
              <a:rPr lang="en-US" dirty="0" smtClean="0"/>
              <a:t> </a:t>
            </a:r>
            <a:r>
              <a:rPr lang="en-US" dirty="0" err="1" smtClean="0"/>
              <a:t>na</a:t>
            </a:r>
            <a:r>
              <a:rPr lang="en-US" dirty="0" smtClean="0"/>
              <a:t> </a:t>
            </a:r>
            <a:r>
              <a:rPr lang="en-US" dirty="0" err="1" smtClean="0"/>
              <a:t>putanju</a:t>
            </a:r>
            <a:r>
              <a:rPr lang="en-US" dirty="0" smtClean="0"/>
              <a:t> E:\SI2ODE\WS2016\</a:t>
            </a:r>
          </a:p>
          <a:p>
            <a:endParaRPr lang="sr-Latn-C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err="1" smtClean="0"/>
              <a:t>Uvoz</a:t>
            </a:r>
            <a:r>
              <a:rPr lang="en-US" dirty="0" smtClean="0"/>
              <a:t> </a:t>
            </a:r>
            <a:r>
              <a:rPr lang="en-US" dirty="0" err="1" smtClean="0"/>
              <a:t>projekata</a:t>
            </a:r>
            <a:endParaRPr lang="sr-Latn-CS" dirty="0"/>
          </a:p>
        </p:txBody>
      </p:sp>
      <p:pic>
        <p:nvPicPr>
          <p:cNvPr id="1026" name="Picture 2"/>
          <p:cNvPicPr>
            <a:picLocks noChangeAspect="1" noChangeArrowheads="1"/>
          </p:cNvPicPr>
          <p:nvPr/>
        </p:nvPicPr>
        <p:blipFill>
          <a:blip r:embed="rId2" cstate="print"/>
          <a:srcRect/>
          <a:stretch>
            <a:fillRect/>
          </a:stretch>
        </p:blipFill>
        <p:spPr bwMode="auto">
          <a:xfrm>
            <a:off x="152400" y="2057400"/>
            <a:ext cx="4241104" cy="3886200"/>
          </a:xfrm>
          <a:prstGeom prst="rect">
            <a:avLst/>
          </a:prstGeom>
          <a:solidFill>
            <a:schemeClr val="accent2"/>
          </a:solidFill>
          <a:ln w="9525">
            <a:solidFill>
              <a:schemeClr val="accent1"/>
            </a:solid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4572000" y="1752601"/>
            <a:ext cx="4458398" cy="426720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Projekat 1</a:t>
            </a:r>
            <a:endParaRPr lang="en-US" dirty="0"/>
          </a:p>
        </p:txBody>
      </p:sp>
      <p:sp>
        <p:nvSpPr>
          <p:cNvPr id="3" name="Content Placeholder 2"/>
          <p:cNvSpPr>
            <a:spLocks noGrp="1"/>
          </p:cNvSpPr>
          <p:nvPr>
            <p:ph idx="1"/>
          </p:nvPr>
        </p:nvSpPr>
        <p:spPr>
          <a:xfrm>
            <a:off x="457200" y="1935480"/>
            <a:ext cx="4267200" cy="4389120"/>
          </a:xfrm>
        </p:spPr>
        <p:txBody>
          <a:bodyPr/>
          <a:lstStyle/>
          <a:p>
            <a:r>
              <a:rPr lang="sr-Latn-RS" sz="2400" dirty="0" smtClean="0"/>
              <a:t>Projekat 1 je</a:t>
            </a:r>
            <a:r>
              <a:rPr lang="en-US" sz="2400" dirty="0" smtClean="0"/>
              <a:t> </a:t>
            </a:r>
            <a:r>
              <a:rPr lang="sr-Latn-RS" sz="2400" dirty="0" smtClean="0"/>
              <a:t>program u C-u</a:t>
            </a:r>
            <a:r>
              <a:rPr lang="en-US" sz="2400" dirty="0" smtClean="0"/>
              <a:t> </a:t>
            </a:r>
            <a:r>
              <a:rPr lang="sr-Latn-CS" sz="2400" dirty="0" smtClean="0"/>
              <a:t>za razvojni sistem RS</a:t>
            </a:r>
            <a:r>
              <a:rPr lang="en-US" sz="2400" dirty="0" smtClean="0"/>
              <a:t>_</a:t>
            </a:r>
            <a:r>
              <a:rPr lang="sr-Latn-CS" sz="2400" dirty="0" smtClean="0"/>
              <a:t>MSP430F</a:t>
            </a:r>
            <a:r>
              <a:rPr lang="en-US" sz="2400" dirty="0" smtClean="0"/>
              <a:t>5438A</a:t>
            </a:r>
            <a:r>
              <a:rPr lang="sr-Latn-CS" sz="2400" dirty="0" smtClean="0"/>
              <a:t> </a:t>
            </a:r>
            <a:r>
              <a:rPr lang="en-US" sz="2400" dirty="0" err="1" smtClean="0"/>
              <a:t>koji</a:t>
            </a:r>
            <a:r>
              <a:rPr lang="en-US" sz="2400" dirty="0" smtClean="0"/>
              <a:t> </a:t>
            </a:r>
            <a:r>
              <a:rPr lang="sr-Latn-RS" sz="2400" dirty="0" smtClean="0"/>
              <a:t>obezbeđuje da se stanje tastera S1 preslikava na stanje LED diode LD1</a:t>
            </a:r>
            <a:r>
              <a:rPr lang="sr-Latn-CS" sz="2400" dirty="0" smtClean="0"/>
              <a:t>.</a:t>
            </a:r>
          </a:p>
          <a:p>
            <a:r>
              <a:rPr lang="sr-Latn-CS" sz="2400" dirty="0" smtClean="0"/>
              <a:t>Ovaj i sve sledeće projekte realizujemo u okviru </a:t>
            </a:r>
            <a:r>
              <a:rPr lang="en-US" sz="2400" i="1" dirty="0" smtClean="0"/>
              <a:t>Code Composer Studio</a:t>
            </a:r>
            <a:r>
              <a:rPr lang="sr-Latn-RS" sz="2400" i="1" dirty="0" smtClean="0"/>
              <a:t> </a:t>
            </a:r>
            <a:r>
              <a:rPr lang="sr-Latn-RS" sz="2400" dirty="0" smtClean="0"/>
              <a:t>paketa</a:t>
            </a:r>
            <a:r>
              <a:rPr lang="sr-Latn-CS" sz="2400" dirty="0" smtClean="0"/>
              <a:t>.</a:t>
            </a:r>
          </a:p>
          <a:p>
            <a:endParaRPr lang="en-US" dirty="0"/>
          </a:p>
        </p:txBody>
      </p:sp>
      <p:pic>
        <p:nvPicPr>
          <p:cNvPr id="4" name="Picture 2"/>
          <p:cNvPicPr>
            <a:picLocks noChangeAspect="1" noChangeArrowheads="1"/>
          </p:cNvPicPr>
          <p:nvPr/>
        </p:nvPicPr>
        <p:blipFill>
          <a:blip r:embed="rId2" cstate="print"/>
          <a:srcRect/>
          <a:stretch>
            <a:fillRect/>
          </a:stretch>
        </p:blipFill>
        <p:spPr bwMode="auto">
          <a:xfrm>
            <a:off x="4572000" y="1600200"/>
            <a:ext cx="4233863" cy="4856277"/>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sr-Latn-RS" dirty="0" smtClean="0"/>
              <a:t>CCS razvojno okruženje</a:t>
            </a:r>
            <a:endParaRPr lang="sr-Latn-CS" dirty="0"/>
          </a:p>
        </p:txBody>
      </p:sp>
      <p:sp>
        <p:nvSpPr>
          <p:cNvPr id="3" name="Content Placeholder 2"/>
          <p:cNvSpPr>
            <a:spLocks noGrp="1"/>
          </p:cNvSpPr>
          <p:nvPr>
            <p:ph idx="1"/>
          </p:nvPr>
        </p:nvSpPr>
        <p:spPr/>
        <p:txBody>
          <a:bodyPr/>
          <a:lstStyle/>
          <a:p>
            <a:endParaRPr lang="sr-Latn-CS"/>
          </a:p>
        </p:txBody>
      </p:sp>
      <p:pic>
        <p:nvPicPr>
          <p:cNvPr id="4098" name="Picture 2"/>
          <p:cNvPicPr>
            <a:picLocks noChangeAspect="1" noChangeArrowheads="1"/>
          </p:cNvPicPr>
          <p:nvPr/>
        </p:nvPicPr>
        <p:blipFill>
          <a:blip r:embed="rId2" cstate="print"/>
          <a:srcRect/>
          <a:stretch>
            <a:fillRect/>
          </a:stretch>
        </p:blipFill>
        <p:spPr bwMode="auto">
          <a:xfrm>
            <a:off x="1524000" y="1576185"/>
            <a:ext cx="6138863" cy="5171527"/>
          </a:xfrm>
          <a:prstGeom prst="rect">
            <a:avLst/>
          </a:prstGeom>
          <a:noFill/>
          <a:ln w="9525">
            <a:solidFill>
              <a:srgbClr val="00B0F0"/>
            </a:solidFill>
            <a:miter lim="800000"/>
            <a:headEnd/>
            <a:tailEnd/>
          </a:ln>
        </p:spPr>
      </p:pic>
      <p:sp>
        <p:nvSpPr>
          <p:cNvPr id="6" name="Oval 5"/>
          <p:cNvSpPr/>
          <p:nvPr/>
        </p:nvSpPr>
        <p:spPr>
          <a:xfrm>
            <a:off x="1828800" y="4648200"/>
            <a:ext cx="1066800" cy="6096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TextBox 6"/>
          <p:cNvSpPr txBox="1"/>
          <p:nvPr/>
        </p:nvSpPr>
        <p:spPr>
          <a:xfrm>
            <a:off x="1868076" y="4821079"/>
            <a:ext cx="990600" cy="246221"/>
          </a:xfrm>
          <a:prstGeom prst="rect">
            <a:avLst/>
          </a:prstGeom>
          <a:noFill/>
        </p:spPr>
        <p:txBody>
          <a:bodyPr wrap="square" rtlCol="0">
            <a:spAutoFit/>
          </a:bodyPr>
          <a:lstStyle/>
          <a:p>
            <a:pPr algn="ctr"/>
            <a:r>
              <a:rPr lang="sr-Latn-RS" sz="1000" dirty="0" smtClean="0"/>
              <a:t>Workspace</a:t>
            </a:r>
            <a:endParaRPr lang="en-US" sz="1000" dirty="0"/>
          </a:p>
        </p:txBody>
      </p:sp>
      <p:sp>
        <p:nvSpPr>
          <p:cNvPr id="8" name="Oval 7"/>
          <p:cNvSpPr/>
          <p:nvPr/>
        </p:nvSpPr>
        <p:spPr>
          <a:xfrm>
            <a:off x="6172200" y="4953000"/>
            <a:ext cx="1066800" cy="6096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TextBox 8"/>
          <p:cNvSpPr txBox="1"/>
          <p:nvPr/>
        </p:nvSpPr>
        <p:spPr>
          <a:xfrm>
            <a:off x="6211476" y="5125879"/>
            <a:ext cx="990600" cy="246221"/>
          </a:xfrm>
          <a:prstGeom prst="rect">
            <a:avLst/>
          </a:prstGeom>
          <a:noFill/>
        </p:spPr>
        <p:txBody>
          <a:bodyPr wrap="square" rtlCol="0">
            <a:spAutoFit/>
          </a:bodyPr>
          <a:lstStyle/>
          <a:p>
            <a:pPr algn="ctr"/>
            <a:r>
              <a:rPr lang="sr-Latn-RS" sz="1000" dirty="0" smtClean="0"/>
              <a:t>Editor</a:t>
            </a:r>
            <a:endParaRPr lang="en-US" sz="1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sr-Latn-RS" dirty="0" smtClean="0"/>
              <a:t>Operacije nad projektom</a:t>
            </a:r>
            <a:endParaRPr lang="sr-Latn-CS" dirty="0"/>
          </a:p>
        </p:txBody>
      </p:sp>
      <p:sp>
        <p:nvSpPr>
          <p:cNvPr id="3" name="Content Placeholder 2"/>
          <p:cNvSpPr>
            <a:spLocks noGrp="1"/>
          </p:cNvSpPr>
          <p:nvPr>
            <p:ph idx="1"/>
          </p:nvPr>
        </p:nvSpPr>
        <p:spPr/>
        <p:txBody>
          <a:bodyPr/>
          <a:lstStyle/>
          <a:p>
            <a:endParaRPr lang="sr-Latn-CS"/>
          </a:p>
        </p:txBody>
      </p:sp>
      <p:pic>
        <p:nvPicPr>
          <p:cNvPr id="6146" name="Picture 2"/>
          <p:cNvPicPr>
            <a:picLocks noChangeAspect="1" noChangeArrowheads="1"/>
          </p:cNvPicPr>
          <p:nvPr/>
        </p:nvPicPr>
        <p:blipFill>
          <a:blip r:embed="rId2" cstate="print"/>
          <a:srcRect/>
          <a:stretch>
            <a:fillRect/>
          </a:stretch>
        </p:blipFill>
        <p:spPr bwMode="auto">
          <a:xfrm>
            <a:off x="1066800" y="1628775"/>
            <a:ext cx="6838950" cy="5000625"/>
          </a:xfrm>
          <a:prstGeom prst="rect">
            <a:avLst/>
          </a:prstGeom>
          <a:noFill/>
          <a:ln w="9525">
            <a:solidFill>
              <a:srgbClr val="00B0F0"/>
            </a:solid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sr-Latn-RS" dirty="0" smtClean="0"/>
              <a:t>Opcije projekta</a:t>
            </a:r>
            <a:endParaRPr lang="sr-Latn-CS" dirty="0"/>
          </a:p>
        </p:txBody>
      </p:sp>
      <p:sp>
        <p:nvSpPr>
          <p:cNvPr id="3" name="Content Placeholder 2"/>
          <p:cNvSpPr>
            <a:spLocks noGrp="1"/>
          </p:cNvSpPr>
          <p:nvPr>
            <p:ph idx="1"/>
          </p:nvPr>
        </p:nvSpPr>
        <p:spPr/>
        <p:txBody>
          <a:bodyPr/>
          <a:lstStyle/>
          <a:p>
            <a:endParaRPr lang="sr-Latn-CS"/>
          </a:p>
        </p:txBody>
      </p:sp>
      <p:pic>
        <p:nvPicPr>
          <p:cNvPr id="5122" name="Picture 2"/>
          <p:cNvPicPr>
            <a:picLocks noChangeAspect="1" noChangeArrowheads="1"/>
          </p:cNvPicPr>
          <p:nvPr/>
        </p:nvPicPr>
        <p:blipFill>
          <a:blip r:embed="rId2" cstate="print"/>
          <a:srcRect/>
          <a:stretch>
            <a:fillRect/>
          </a:stretch>
        </p:blipFill>
        <p:spPr bwMode="auto">
          <a:xfrm>
            <a:off x="1219200" y="1676400"/>
            <a:ext cx="6981825" cy="5113332"/>
          </a:xfrm>
          <a:prstGeom prst="rect">
            <a:avLst/>
          </a:prstGeom>
          <a:noFill/>
          <a:ln w="9525">
            <a:solidFill>
              <a:srgbClr val="00B0F0"/>
            </a:solidFill>
            <a:miter lim="800000"/>
            <a:headEnd/>
            <a:tailEnd/>
          </a:ln>
        </p:spPr>
      </p:pic>
      <p:sp>
        <p:nvSpPr>
          <p:cNvPr id="5" name="Oval 4"/>
          <p:cNvSpPr/>
          <p:nvPr/>
        </p:nvSpPr>
        <p:spPr>
          <a:xfrm>
            <a:off x="1219200" y="2667000"/>
            <a:ext cx="1295400" cy="8382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TextBox 5"/>
          <p:cNvSpPr txBox="1"/>
          <p:nvPr/>
        </p:nvSpPr>
        <p:spPr>
          <a:xfrm>
            <a:off x="1219200" y="2876490"/>
            <a:ext cx="1219200" cy="400110"/>
          </a:xfrm>
          <a:prstGeom prst="rect">
            <a:avLst/>
          </a:prstGeom>
          <a:noFill/>
        </p:spPr>
        <p:txBody>
          <a:bodyPr wrap="square" rtlCol="0">
            <a:spAutoFit/>
          </a:bodyPr>
          <a:lstStyle/>
          <a:p>
            <a:pPr algn="ctr"/>
            <a:r>
              <a:rPr lang="sr-Latn-RS" sz="1000" dirty="0" smtClean="0"/>
              <a:t>Odabrani mikrokontroler</a:t>
            </a:r>
            <a:endParaRPr lang="en-US" sz="1000" dirty="0"/>
          </a:p>
        </p:txBody>
      </p:sp>
      <p:cxnSp>
        <p:nvCxnSpPr>
          <p:cNvPr id="7" name="Straight Arrow Connector 6"/>
          <p:cNvCxnSpPr>
            <a:stCxn id="5" idx="6"/>
          </p:cNvCxnSpPr>
          <p:nvPr/>
        </p:nvCxnSpPr>
        <p:spPr>
          <a:xfrm>
            <a:off x="2514600" y="3086100"/>
            <a:ext cx="3352800" cy="5715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7125092" y="4143081"/>
            <a:ext cx="1104508" cy="657519"/>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TextBox 8"/>
          <p:cNvSpPr txBox="1"/>
          <p:nvPr/>
        </p:nvSpPr>
        <p:spPr>
          <a:xfrm>
            <a:off x="7077173" y="4275843"/>
            <a:ext cx="1219200" cy="400110"/>
          </a:xfrm>
          <a:prstGeom prst="rect">
            <a:avLst/>
          </a:prstGeom>
          <a:noFill/>
        </p:spPr>
        <p:txBody>
          <a:bodyPr wrap="square" rtlCol="0">
            <a:spAutoFit/>
          </a:bodyPr>
          <a:lstStyle/>
          <a:p>
            <a:pPr algn="ctr"/>
            <a:r>
              <a:rPr lang="sr-Latn-RS" sz="1000" dirty="0" smtClean="0"/>
              <a:t>Komandni fajl za linkovanje</a:t>
            </a:r>
            <a:endParaRPr lang="en-US" sz="1000" dirty="0"/>
          </a:p>
        </p:txBody>
      </p:sp>
      <p:cxnSp>
        <p:nvCxnSpPr>
          <p:cNvPr id="10" name="Straight Arrow Connector 9"/>
          <p:cNvCxnSpPr>
            <a:stCxn id="8" idx="3"/>
          </p:cNvCxnSpPr>
          <p:nvPr/>
        </p:nvCxnSpPr>
        <p:spPr>
          <a:xfrm flipH="1">
            <a:off x="5791200" y="4704309"/>
            <a:ext cx="1495644" cy="85829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675215" y="4343400"/>
            <a:ext cx="1295400" cy="8382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2" name="TextBox 11"/>
          <p:cNvSpPr txBox="1"/>
          <p:nvPr/>
        </p:nvSpPr>
        <p:spPr>
          <a:xfrm>
            <a:off x="1675215" y="4572000"/>
            <a:ext cx="1219200" cy="400110"/>
          </a:xfrm>
          <a:prstGeom prst="rect">
            <a:avLst/>
          </a:prstGeom>
          <a:noFill/>
        </p:spPr>
        <p:txBody>
          <a:bodyPr wrap="square" rtlCol="0">
            <a:spAutoFit/>
          </a:bodyPr>
          <a:lstStyle/>
          <a:p>
            <a:pPr algn="ctr"/>
            <a:r>
              <a:rPr lang="sr-Latn-RS" sz="1000" dirty="0" smtClean="0"/>
              <a:t>Tip </a:t>
            </a:r>
            <a:r>
              <a:rPr lang="en-US" sz="1000" dirty="0" smtClean="0"/>
              <a:t>I </a:t>
            </a:r>
            <a:r>
              <a:rPr lang="en-US" sz="1000" dirty="0" err="1" smtClean="0"/>
              <a:t>verzija</a:t>
            </a:r>
            <a:r>
              <a:rPr lang="en-US" sz="1000" dirty="0" smtClean="0"/>
              <a:t> </a:t>
            </a:r>
            <a:r>
              <a:rPr lang="en-US" sz="1000" dirty="0" err="1" smtClean="0"/>
              <a:t>kompajlera</a:t>
            </a:r>
            <a:endParaRPr lang="en-US" sz="1000" dirty="0"/>
          </a:p>
        </p:txBody>
      </p:sp>
      <p:cxnSp>
        <p:nvCxnSpPr>
          <p:cNvPr id="13" name="Straight Arrow Connector 12"/>
          <p:cNvCxnSpPr>
            <a:stCxn id="11" idx="6"/>
          </p:cNvCxnSpPr>
          <p:nvPr/>
        </p:nvCxnSpPr>
        <p:spPr>
          <a:xfrm flipV="1">
            <a:off x="2970615" y="4572000"/>
            <a:ext cx="1525185" cy="1905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1371600" y="3733800"/>
            <a:ext cx="1143000" cy="3810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5" name="TextBox 14"/>
          <p:cNvSpPr txBox="1"/>
          <p:nvPr/>
        </p:nvSpPr>
        <p:spPr>
          <a:xfrm>
            <a:off x="1371600" y="3806370"/>
            <a:ext cx="1219200" cy="246221"/>
          </a:xfrm>
          <a:prstGeom prst="rect">
            <a:avLst/>
          </a:prstGeom>
          <a:noFill/>
        </p:spPr>
        <p:txBody>
          <a:bodyPr wrap="square" rtlCol="0">
            <a:spAutoFit/>
          </a:bodyPr>
          <a:lstStyle/>
          <a:p>
            <a:pPr algn="ctr"/>
            <a:r>
              <a:rPr lang="sr-Latn-RS" sz="1000" dirty="0" smtClean="0"/>
              <a:t>Debbuger</a:t>
            </a:r>
            <a:endParaRPr lang="en-US" sz="1000" dirty="0"/>
          </a:p>
        </p:txBody>
      </p:sp>
      <p:cxnSp>
        <p:nvCxnSpPr>
          <p:cNvPr id="16" name="Straight Arrow Connector 15"/>
          <p:cNvCxnSpPr>
            <a:stCxn id="14" idx="6"/>
          </p:cNvCxnSpPr>
          <p:nvPr/>
        </p:nvCxnSpPr>
        <p:spPr>
          <a:xfrm>
            <a:off x="2514600" y="3924300"/>
            <a:ext cx="1447800" cy="1143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sr-Latn-RS" dirty="0" smtClean="0"/>
              <a:t>Debug sesija</a:t>
            </a:r>
            <a:endParaRPr lang="sr-Latn-CS" dirty="0"/>
          </a:p>
        </p:txBody>
      </p:sp>
      <p:sp>
        <p:nvSpPr>
          <p:cNvPr id="3" name="Content Placeholder 2"/>
          <p:cNvSpPr>
            <a:spLocks noGrp="1"/>
          </p:cNvSpPr>
          <p:nvPr>
            <p:ph idx="1"/>
          </p:nvPr>
        </p:nvSpPr>
        <p:spPr/>
        <p:txBody>
          <a:bodyPr/>
          <a:lstStyle/>
          <a:p>
            <a:endParaRPr lang="sr-Latn-CS"/>
          </a:p>
        </p:txBody>
      </p:sp>
      <p:pic>
        <p:nvPicPr>
          <p:cNvPr id="2050" name="Picture 2"/>
          <p:cNvPicPr>
            <a:picLocks noChangeAspect="1" noChangeArrowheads="1"/>
          </p:cNvPicPr>
          <p:nvPr/>
        </p:nvPicPr>
        <p:blipFill>
          <a:blip r:embed="rId2" cstate="print"/>
          <a:srcRect/>
          <a:stretch>
            <a:fillRect/>
          </a:stretch>
        </p:blipFill>
        <p:spPr bwMode="auto">
          <a:xfrm>
            <a:off x="685800" y="1498222"/>
            <a:ext cx="7877175" cy="5283578"/>
          </a:xfrm>
          <a:prstGeom prst="rect">
            <a:avLst/>
          </a:prstGeom>
          <a:noFill/>
          <a:ln w="9525">
            <a:solidFill>
              <a:srgbClr val="00B0F0"/>
            </a:solidFill>
            <a:miter lim="800000"/>
            <a:headEnd/>
            <a:tailEnd/>
          </a:ln>
        </p:spPr>
      </p:pic>
      <p:sp>
        <p:nvSpPr>
          <p:cNvPr id="6" name="Oval 5"/>
          <p:cNvSpPr/>
          <p:nvPr/>
        </p:nvSpPr>
        <p:spPr>
          <a:xfrm>
            <a:off x="4495800" y="3733800"/>
            <a:ext cx="914400" cy="5334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TextBox 6"/>
          <p:cNvSpPr txBox="1"/>
          <p:nvPr/>
        </p:nvSpPr>
        <p:spPr>
          <a:xfrm>
            <a:off x="4724400" y="3886200"/>
            <a:ext cx="468398" cy="246221"/>
          </a:xfrm>
          <a:prstGeom prst="rect">
            <a:avLst/>
          </a:prstGeom>
          <a:noFill/>
        </p:spPr>
        <p:txBody>
          <a:bodyPr wrap="none" rtlCol="0">
            <a:spAutoFit/>
          </a:bodyPr>
          <a:lstStyle/>
          <a:p>
            <a:pPr algn="ctr"/>
            <a:r>
              <a:rPr lang="sr-Latn-RS" sz="1000" dirty="0" smtClean="0"/>
              <a:t>reset</a:t>
            </a:r>
            <a:endParaRPr lang="en-US" sz="1000" dirty="0"/>
          </a:p>
        </p:txBody>
      </p:sp>
      <p:cxnSp>
        <p:nvCxnSpPr>
          <p:cNvPr id="8" name="Straight Arrow Connector 7"/>
          <p:cNvCxnSpPr/>
          <p:nvPr/>
        </p:nvCxnSpPr>
        <p:spPr>
          <a:xfrm flipV="1">
            <a:off x="5105401" y="2209800"/>
            <a:ext cx="457199" cy="160020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2286000" y="3886200"/>
            <a:ext cx="914400" cy="5334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cxnSp>
        <p:nvCxnSpPr>
          <p:cNvPr id="10" name="Straight Arrow Connector 9"/>
          <p:cNvCxnSpPr>
            <a:stCxn id="19" idx="0"/>
          </p:cNvCxnSpPr>
          <p:nvPr/>
        </p:nvCxnSpPr>
        <p:spPr>
          <a:xfrm flipV="1">
            <a:off x="2781301" y="2209801"/>
            <a:ext cx="723899" cy="165580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4114800" y="3124200"/>
            <a:ext cx="914400" cy="5334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cxnSp>
        <p:nvCxnSpPr>
          <p:cNvPr id="12" name="Straight Arrow Connector 11"/>
          <p:cNvCxnSpPr>
            <a:stCxn id="11" idx="1"/>
          </p:cNvCxnSpPr>
          <p:nvPr/>
        </p:nvCxnSpPr>
        <p:spPr>
          <a:xfrm flipH="1" flipV="1">
            <a:off x="3886200" y="2209800"/>
            <a:ext cx="362511" cy="99251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3352800" y="3886200"/>
            <a:ext cx="914400" cy="5334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cxnSp>
        <p:nvCxnSpPr>
          <p:cNvPr id="14" name="Straight Arrow Connector 13"/>
          <p:cNvCxnSpPr>
            <a:stCxn id="13" idx="0"/>
          </p:cNvCxnSpPr>
          <p:nvPr/>
        </p:nvCxnSpPr>
        <p:spPr>
          <a:xfrm flipH="1" flipV="1">
            <a:off x="3733800" y="2286000"/>
            <a:ext cx="76200" cy="16002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4191000" y="1257300"/>
            <a:ext cx="914400" cy="5334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cxnSp>
        <p:nvCxnSpPr>
          <p:cNvPr id="16" name="Straight Arrow Connector 15"/>
          <p:cNvCxnSpPr>
            <a:stCxn id="15" idx="2"/>
          </p:cNvCxnSpPr>
          <p:nvPr/>
        </p:nvCxnSpPr>
        <p:spPr>
          <a:xfrm flipH="1">
            <a:off x="2971800" y="1524000"/>
            <a:ext cx="1219200" cy="4572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2057400" y="2286000"/>
            <a:ext cx="914400" cy="5334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cxnSp>
        <p:nvCxnSpPr>
          <p:cNvPr id="18" name="Straight Arrow Connector 17"/>
          <p:cNvCxnSpPr/>
          <p:nvPr/>
        </p:nvCxnSpPr>
        <p:spPr>
          <a:xfrm flipV="1">
            <a:off x="2895600" y="2209800"/>
            <a:ext cx="381000" cy="2286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362201" y="3865602"/>
            <a:ext cx="838199" cy="553998"/>
          </a:xfrm>
          <a:prstGeom prst="rect">
            <a:avLst/>
          </a:prstGeom>
          <a:noFill/>
        </p:spPr>
        <p:txBody>
          <a:bodyPr wrap="square" rtlCol="0">
            <a:spAutoFit/>
          </a:bodyPr>
          <a:lstStyle/>
          <a:p>
            <a:pPr algn="ctr"/>
            <a:r>
              <a:rPr lang="sr-Latn-RS" sz="1000" dirty="0" smtClean="0"/>
              <a:t>Step in – sledeća instrukcija</a:t>
            </a:r>
            <a:endParaRPr lang="en-US" sz="1000" dirty="0"/>
          </a:p>
        </p:txBody>
      </p:sp>
      <p:sp>
        <p:nvSpPr>
          <p:cNvPr id="20" name="TextBox 19"/>
          <p:cNvSpPr txBox="1"/>
          <p:nvPr/>
        </p:nvSpPr>
        <p:spPr>
          <a:xfrm>
            <a:off x="4114800" y="3124200"/>
            <a:ext cx="990600" cy="553998"/>
          </a:xfrm>
          <a:prstGeom prst="rect">
            <a:avLst/>
          </a:prstGeom>
          <a:noFill/>
        </p:spPr>
        <p:txBody>
          <a:bodyPr wrap="square" rtlCol="0">
            <a:spAutoFit/>
          </a:bodyPr>
          <a:lstStyle/>
          <a:p>
            <a:pPr algn="ctr"/>
            <a:r>
              <a:rPr lang="sr-Latn-RS" sz="1000" dirty="0" smtClean="0"/>
              <a:t>Step out – izadji iz funkcije</a:t>
            </a:r>
            <a:endParaRPr lang="en-US" sz="1000" dirty="0"/>
          </a:p>
        </p:txBody>
      </p:sp>
      <p:sp>
        <p:nvSpPr>
          <p:cNvPr id="21" name="TextBox 20"/>
          <p:cNvSpPr txBox="1"/>
          <p:nvPr/>
        </p:nvSpPr>
        <p:spPr>
          <a:xfrm>
            <a:off x="3352800" y="3943290"/>
            <a:ext cx="888385" cy="400110"/>
          </a:xfrm>
          <a:prstGeom prst="rect">
            <a:avLst/>
          </a:prstGeom>
          <a:noFill/>
        </p:spPr>
        <p:txBody>
          <a:bodyPr wrap="none" rtlCol="0">
            <a:spAutoFit/>
          </a:bodyPr>
          <a:lstStyle/>
          <a:p>
            <a:pPr algn="ctr"/>
            <a:r>
              <a:rPr lang="en-US" sz="1000" dirty="0" smtClean="0"/>
              <a:t>Step over – </a:t>
            </a:r>
          </a:p>
          <a:p>
            <a:pPr algn="ctr"/>
            <a:r>
              <a:rPr lang="sr-Latn-CS" sz="1000" dirty="0" smtClean="0"/>
              <a:t>P</a:t>
            </a:r>
            <a:r>
              <a:rPr lang="sr-Latn-RS" sz="1000" dirty="0" smtClean="0"/>
              <a:t>reskoči f-ju</a:t>
            </a:r>
            <a:endParaRPr lang="en-US" sz="1000" dirty="0"/>
          </a:p>
        </p:txBody>
      </p:sp>
      <p:sp>
        <p:nvSpPr>
          <p:cNvPr id="22" name="TextBox 21"/>
          <p:cNvSpPr txBox="1"/>
          <p:nvPr/>
        </p:nvSpPr>
        <p:spPr>
          <a:xfrm>
            <a:off x="2057400" y="2362200"/>
            <a:ext cx="990600" cy="400110"/>
          </a:xfrm>
          <a:prstGeom prst="rect">
            <a:avLst/>
          </a:prstGeom>
          <a:noFill/>
        </p:spPr>
        <p:txBody>
          <a:bodyPr wrap="square" rtlCol="0">
            <a:spAutoFit/>
          </a:bodyPr>
          <a:lstStyle/>
          <a:p>
            <a:pPr algn="ctr"/>
            <a:r>
              <a:rPr lang="sr-Latn-RS" sz="1000" dirty="0" smtClean="0"/>
              <a:t>Izlazak iz debug moda</a:t>
            </a:r>
            <a:endParaRPr lang="en-US" sz="1000" dirty="0"/>
          </a:p>
        </p:txBody>
      </p:sp>
      <p:sp>
        <p:nvSpPr>
          <p:cNvPr id="23" name="TextBox 22"/>
          <p:cNvSpPr txBox="1"/>
          <p:nvPr/>
        </p:nvSpPr>
        <p:spPr>
          <a:xfrm>
            <a:off x="4419600" y="1409700"/>
            <a:ext cx="404278" cy="246221"/>
          </a:xfrm>
          <a:prstGeom prst="rect">
            <a:avLst/>
          </a:prstGeom>
          <a:noFill/>
        </p:spPr>
        <p:txBody>
          <a:bodyPr wrap="square" rtlCol="0">
            <a:spAutoFit/>
          </a:bodyPr>
          <a:lstStyle/>
          <a:p>
            <a:pPr algn="ctr"/>
            <a:r>
              <a:rPr lang="sr-Latn-RS" sz="1000" dirty="0" smtClean="0"/>
              <a:t>ru n</a:t>
            </a:r>
            <a:endParaRPr lang="en-US" sz="1000" dirty="0"/>
          </a:p>
        </p:txBody>
      </p:sp>
      <p:sp>
        <p:nvSpPr>
          <p:cNvPr id="24" name="Oval 23"/>
          <p:cNvSpPr/>
          <p:nvPr/>
        </p:nvSpPr>
        <p:spPr>
          <a:xfrm>
            <a:off x="5791200" y="3352800"/>
            <a:ext cx="914400" cy="5334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cxnSp>
        <p:nvCxnSpPr>
          <p:cNvPr id="25" name="Straight Arrow Connector 24"/>
          <p:cNvCxnSpPr/>
          <p:nvPr/>
        </p:nvCxnSpPr>
        <p:spPr>
          <a:xfrm flipH="1" flipV="1">
            <a:off x="5791201" y="2209801"/>
            <a:ext cx="380999" cy="114299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841273" y="3394164"/>
            <a:ext cx="838200" cy="400110"/>
          </a:xfrm>
          <a:prstGeom prst="rect">
            <a:avLst/>
          </a:prstGeom>
          <a:noFill/>
        </p:spPr>
        <p:txBody>
          <a:bodyPr wrap="square" rtlCol="0">
            <a:spAutoFit/>
          </a:bodyPr>
          <a:lstStyle/>
          <a:p>
            <a:pPr algn="ctr"/>
            <a:r>
              <a:rPr lang="en-US" sz="1000" dirty="0" smtClean="0"/>
              <a:t>P</a:t>
            </a:r>
            <a:r>
              <a:rPr lang="sr-Latn-RS" sz="1000" dirty="0" smtClean="0"/>
              <a:t>ostavi breakpoint</a:t>
            </a:r>
            <a:endParaRPr lang="en-US" sz="1000" dirty="0"/>
          </a:p>
        </p:txBody>
      </p:sp>
      <p:sp>
        <p:nvSpPr>
          <p:cNvPr id="27" name="Oval 26"/>
          <p:cNvSpPr/>
          <p:nvPr/>
        </p:nvSpPr>
        <p:spPr>
          <a:xfrm>
            <a:off x="7315200" y="4606834"/>
            <a:ext cx="914400" cy="5334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cxnSp>
        <p:nvCxnSpPr>
          <p:cNvPr id="28" name="Straight Arrow Connector 27"/>
          <p:cNvCxnSpPr>
            <a:stCxn id="27" idx="0"/>
          </p:cNvCxnSpPr>
          <p:nvPr/>
        </p:nvCxnSpPr>
        <p:spPr>
          <a:xfrm flipV="1">
            <a:off x="7772400" y="3352800"/>
            <a:ext cx="583473" cy="125403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7365273" y="4648198"/>
            <a:ext cx="838200" cy="400110"/>
          </a:xfrm>
          <a:prstGeom prst="rect">
            <a:avLst/>
          </a:prstGeom>
          <a:noFill/>
        </p:spPr>
        <p:txBody>
          <a:bodyPr wrap="square" rtlCol="0">
            <a:spAutoFit/>
          </a:bodyPr>
          <a:lstStyle/>
          <a:p>
            <a:pPr algn="ctr"/>
            <a:r>
              <a:rPr lang="sr-Latn-RS" sz="1000" dirty="0" smtClean="0"/>
              <a:t>Rebilduj i spusti kod</a:t>
            </a:r>
            <a:endParaRPr lang="en-US" sz="1000" dirty="0"/>
          </a:p>
        </p:txBody>
      </p:sp>
      <p:pic>
        <p:nvPicPr>
          <p:cNvPr id="2052" name="Picture 4"/>
          <p:cNvPicPr>
            <a:picLocks noChangeAspect="1" noChangeArrowheads="1"/>
          </p:cNvPicPr>
          <p:nvPr/>
        </p:nvPicPr>
        <p:blipFill>
          <a:blip r:embed="rId3" cstate="print"/>
          <a:srcRect/>
          <a:stretch>
            <a:fillRect/>
          </a:stretch>
        </p:blipFill>
        <p:spPr bwMode="auto">
          <a:xfrm>
            <a:off x="5486400" y="228601"/>
            <a:ext cx="3532632" cy="1447800"/>
          </a:xfrm>
          <a:prstGeom prst="rect">
            <a:avLst/>
          </a:prstGeom>
          <a:noFill/>
          <a:ln w="9525">
            <a:solidFill>
              <a:srgbClr val="FF0000"/>
            </a:solid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Debug sesija</a:t>
            </a:r>
            <a:endParaRPr lang="sr-Latn-CS" dirty="0"/>
          </a:p>
        </p:txBody>
      </p:sp>
      <p:sp>
        <p:nvSpPr>
          <p:cNvPr id="3" name="Content Placeholder 2"/>
          <p:cNvSpPr>
            <a:spLocks noGrp="1"/>
          </p:cNvSpPr>
          <p:nvPr>
            <p:ph idx="1"/>
          </p:nvPr>
        </p:nvSpPr>
        <p:spPr/>
        <p:txBody>
          <a:bodyPr/>
          <a:lstStyle/>
          <a:p>
            <a:endParaRPr lang="sr-Latn-CS"/>
          </a:p>
        </p:txBody>
      </p:sp>
      <p:pic>
        <p:nvPicPr>
          <p:cNvPr id="3074" name="Picture 2"/>
          <p:cNvPicPr>
            <a:picLocks noChangeAspect="1" noChangeArrowheads="1"/>
          </p:cNvPicPr>
          <p:nvPr/>
        </p:nvPicPr>
        <p:blipFill>
          <a:blip r:embed="rId2" cstate="print"/>
          <a:srcRect/>
          <a:stretch>
            <a:fillRect/>
          </a:stretch>
        </p:blipFill>
        <p:spPr bwMode="auto">
          <a:xfrm>
            <a:off x="3811290" y="60702"/>
            <a:ext cx="5257800" cy="6736267"/>
          </a:xfrm>
          <a:prstGeom prst="rect">
            <a:avLst/>
          </a:prstGeom>
          <a:noFill/>
          <a:ln w="9525">
            <a:solidFill>
              <a:srgbClr val="00B0F0"/>
            </a:solid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defRPr/>
            </a:pPr>
            <a:r>
              <a:rPr lang="en-US" smtClean="0"/>
              <a:t>Digitalni portovi</a:t>
            </a:r>
          </a:p>
        </p:txBody>
      </p:sp>
      <p:sp>
        <p:nvSpPr>
          <p:cNvPr id="100355" name="Rectangle 3"/>
          <p:cNvSpPr>
            <a:spLocks noGrp="1" noChangeArrowheads="1"/>
          </p:cNvSpPr>
          <p:nvPr>
            <p:ph type="body" idx="1"/>
          </p:nvPr>
        </p:nvSpPr>
        <p:spPr>
          <a:xfrm>
            <a:off x="457200" y="1935480"/>
            <a:ext cx="8229600" cy="3398520"/>
          </a:xfrm>
        </p:spPr>
        <p:txBody>
          <a:bodyPr>
            <a:normAutofit/>
          </a:bodyPr>
          <a:lstStyle/>
          <a:p>
            <a:pPr eaLnBrk="1" hangingPunct="1">
              <a:lnSpc>
                <a:spcPct val="80000"/>
              </a:lnSpc>
              <a:defRPr/>
            </a:pPr>
            <a:r>
              <a:rPr lang="en-US" sz="1600" dirty="0" err="1" smtClean="0"/>
              <a:t>Svaki</a:t>
            </a:r>
            <a:r>
              <a:rPr lang="en-US" sz="1600" dirty="0" smtClean="0"/>
              <a:t> port se </a:t>
            </a:r>
            <a:r>
              <a:rPr lang="en-US" sz="1600" dirty="0" err="1" smtClean="0"/>
              <a:t>kontroliše</a:t>
            </a:r>
            <a:r>
              <a:rPr lang="en-US" sz="1600" dirty="0" smtClean="0"/>
              <a:t> </a:t>
            </a:r>
            <a:r>
              <a:rPr lang="en-US" sz="1600" dirty="0" err="1" smtClean="0"/>
              <a:t>sa</a:t>
            </a:r>
            <a:r>
              <a:rPr lang="en-US" sz="1600" dirty="0" smtClean="0"/>
              <a:t> </a:t>
            </a:r>
            <a:r>
              <a:rPr lang="en-US" sz="1600" dirty="0" err="1" smtClean="0"/>
              <a:t>četiri</a:t>
            </a:r>
            <a:r>
              <a:rPr lang="en-US" sz="1600" dirty="0" smtClean="0"/>
              <a:t> </a:t>
            </a:r>
            <a:r>
              <a:rPr lang="en-US" sz="1600" dirty="0" err="1" smtClean="0"/>
              <a:t>registra</a:t>
            </a:r>
            <a:endParaRPr lang="en-US" sz="1600" dirty="0" smtClean="0"/>
          </a:p>
          <a:p>
            <a:pPr eaLnBrk="1" hangingPunct="1">
              <a:lnSpc>
                <a:spcPct val="80000"/>
              </a:lnSpc>
              <a:defRPr/>
            </a:pPr>
            <a:r>
              <a:rPr lang="en-US" sz="1600" dirty="0" err="1" smtClean="0"/>
              <a:t>PxIN</a:t>
            </a:r>
            <a:r>
              <a:rPr lang="en-US" sz="1600" dirty="0" smtClean="0"/>
              <a:t> – </a:t>
            </a:r>
            <a:r>
              <a:rPr lang="en-US" sz="1600" dirty="0" err="1" smtClean="0"/>
              <a:t>ulazni</a:t>
            </a:r>
            <a:r>
              <a:rPr lang="en-US" sz="1600" dirty="0" smtClean="0"/>
              <a:t> </a:t>
            </a:r>
            <a:r>
              <a:rPr lang="en-US" sz="1600" dirty="0" err="1" smtClean="0"/>
              <a:t>registar</a:t>
            </a:r>
            <a:r>
              <a:rPr lang="en-US" sz="1600" dirty="0" smtClean="0"/>
              <a:t> (x=1-6)</a:t>
            </a:r>
          </a:p>
          <a:p>
            <a:pPr lvl="1" eaLnBrk="1" hangingPunct="1">
              <a:lnSpc>
                <a:spcPct val="80000"/>
              </a:lnSpc>
              <a:defRPr/>
            </a:pPr>
            <a:r>
              <a:rPr lang="en-US" sz="1600" dirty="0" err="1" smtClean="0"/>
              <a:t>Očitani</a:t>
            </a:r>
            <a:r>
              <a:rPr lang="en-US" sz="1600" dirty="0" smtClean="0"/>
              <a:t> bit =0 – </a:t>
            </a:r>
            <a:r>
              <a:rPr lang="en-US" sz="1600" dirty="0" err="1" smtClean="0"/>
              <a:t>na</a:t>
            </a:r>
            <a:r>
              <a:rPr lang="en-US" sz="1600" dirty="0" smtClean="0"/>
              <a:t> </a:t>
            </a:r>
            <a:r>
              <a:rPr lang="en-US" sz="1600" dirty="0" err="1" smtClean="0"/>
              <a:t>ulazu</a:t>
            </a:r>
            <a:r>
              <a:rPr lang="en-US" sz="1600" dirty="0" smtClean="0"/>
              <a:t> je </a:t>
            </a:r>
            <a:r>
              <a:rPr lang="en-US" sz="1600" dirty="0" err="1" smtClean="0"/>
              <a:t>nizak</a:t>
            </a:r>
            <a:r>
              <a:rPr lang="en-US" sz="1600" dirty="0" smtClean="0"/>
              <a:t> </a:t>
            </a:r>
            <a:r>
              <a:rPr lang="en-US" sz="1600" dirty="0" err="1" smtClean="0"/>
              <a:t>logički</a:t>
            </a:r>
            <a:r>
              <a:rPr lang="en-US" sz="1600" dirty="0" smtClean="0"/>
              <a:t> </a:t>
            </a:r>
            <a:r>
              <a:rPr lang="en-US" sz="1600" dirty="0" err="1" smtClean="0"/>
              <a:t>nivo</a:t>
            </a:r>
            <a:endParaRPr lang="en-US" sz="1600" dirty="0" smtClean="0"/>
          </a:p>
          <a:p>
            <a:pPr lvl="1" eaLnBrk="1" hangingPunct="1">
              <a:lnSpc>
                <a:spcPct val="80000"/>
              </a:lnSpc>
              <a:defRPr/>
            </a:pPr>
            <a:r>
              <a:rPr lang="en-US" sz="1600" dirty="0" err="1" smtClean="0"/>
              <a:t>Očitani</a:t>
            </a:r>
            <a:r>
              <a:rPr lang="en-US" sz="1600" dirty="0" smtClean="0"/>
              <a:t> bit =1 – </a:t>
            </a:r>
            <a:r>
              <a:rPr lang="en-US" sz="1600" dirty="0" err="1" smtClean="0"/>
              <a:t>na</a:t>
            </a:r>
            <a:r>
              <a:rPr lang="en-US" sz="1600" dirty="0" smtClean="0"/>
              <a:t> </a:t>
            </a:r>
            <a:r>
              <a:rPr lang="en-US" sz="1600" dirty="0" err="1" smtClean="0"/>
              <a:t>ulazu</a:t>
            </a:r>
            <a:r>
              <a:rPr lang="en-US" sz="1600" dirty="0" smtClean="0"/>
              <a:t> je </a:t>
            </a:r>
            <a:r>
              <a:rPr lang="en-US" sz="1600" dirty="0" err="1" smtClean="0"/>
              <a:t>visok</a:t>
            </a:r>
            <a:r>
              <a:rPr lang="en-US" sz="1600" dirty="0" smtClean="0"/>
              <a:t> </a:t>
            </a:r>
            <a:r>
              <a:rPr lang="en-US" sz="1600" dirty="0" err="1" smtClean="0"/>
              <a:t>logički</a:t>
            </a:r>
            <a:r>
              <a:rPr lang="en-US" sz="1600" dirty="0" smtClean="0"/>
              <a:t> </a:t>
            </a:r>
            <a:r>
              <a:rPr lang="en-US" sz="1600" dirty="0" err="1" smtClean="0"/>
              <a:t>nivo</a:t>
            </a:r>
            <a:endParaRPr lang="en-US" sz="1600" dirty="0" smtClean="0"/>
          </a:p>
          <a:p>
            <a:pPr eaLnBrk="1" hangingPunct="1">
              <a:lnSpc>
                <a:spcPct val="80000"/>
              </a:lnSpc>
              <a:defRPr/>
            </a:pPr>
            <a:r>
              <a:rPr lang="en-US" sz="1600" dirty="0" err="1" smtClean="0"/>
              <a:t>PxOUT</a:t>
            </a:r>
            <a:r>
              <a:rPr lang="en-US" sz="1600" dirty="0" smtClean="0"/>
              <a:t> – </a:t>
            </a:r>
            <a:r>
              <a:rPr lang="en-US" sz="1600" dirty="0" err="1" smtClean="0"/>
              <a:t>izlazni</a:t>
            </a:r>
            <a:r>
              <a:rPr lang="en-US" sz="1600" dirty="0" smtClean="0"/>
              <a:t> </a:t>
            </a:r>
            <a:r>
              <a:rPr lang="en-US" sz="1600" dirty="0" err="1" smtClean="0"/>
              <a:t>registar</a:t>
            </a:r>
            <a:r>
              <a:rPr lang="en-US" sz="1600" dirty="0" smtClean="0"/>
              <a:t> (x=1-6)</a:t>
            </a:r>
          </a:p>
          <a:p>
            <a:pPr lvl="1" eaLnBrk="1" hangingPunct="1">
              <a:lnSpc>
                <a:spcPct val="80000"/>
              </a:lnSpc>
              <a:defRPr/>
            </a:pPr>
            <a:r>
              <a:rPr lang="en-US" sz="1600" dirty="0" err="1" smtClean="0"/>
              <a:t>upisani</a:t>
            </a:r>
            <a:r>
              <a:rPr lang="en-US" sz="1600" dirty="0" smtClean="0"/>
              <a:t> bit =0 – </a:t>
            </a:r>
            <a:r>
              <a:rPr lang="en-US" sz="1600" dirty="0" err="1" smtClean="0"/>
              <a:t>na</a:t>
            </a:r>
            <a:r>
              <a:rPr lang="en-US" sz="1600" dirty="0" smtClean="0"/>
              <a:t> </a:t>
            </a:r>
            <a:r>
              <a:rPr lang="en-US" sz="1600" dirty="0" err="1" smtClean="0"/>
              <a:t>izlazu</a:t>
            </a:r>
            <a:r>
              <a:rPr lang="en-US" sz="1600" dirty="0" smtClean="0"/>
              <a:t> je </a:t>
            </a:r>
            <a:r>
              <a:rPr lang="en-US" sz="1600" dirty="0" err="1" smtClean="0"/>
              <a:t>nizak</a:t>
            </a:r>
            <a:r>
              <a:rPr lang="en-US" sz="1600" dirty="0" smtClean="0"/>
              <a:t> </a:t>
            </a:r>
            <a:r>
              <a:rPr lang="en-US" sz="1600" dirty="0" err="1" smtClean="0"/>
              <a:t>logički</a:t>
            </a:r>
            <a:r>
              <a:rPr lang="en-US" sz="1600" dirty="0" smtClean="0"/>
              <a:t> </a:t>
            </a:r>
            <a:r>
              <a:rPr lang="en-US" sz="1600" dirty="0" err="1" smtClean="0"/>
              <a:t>nivo</a:t>
            </a:r>
            <a:endParaRPr lang="en-US" sz="1600" dirty="0" smtClean="0"/>
          </a:p>
          <a:p>
            <a:pPr lvl="1" eaLnBrk="1" hangingPunct="1">
              <a:lnSpc>
                <a:spcPct val="80000"/>
              </a:lnSpc>
              <a:defRPr/>
            </a:pPr>
            <a:r>
              <a:rPr lang="en-US" sz="1600" dirty="0" err="1" smtClean="0"/>
              <a:t>upisani</a:t>
            </a:r>
            <a:r>
              <a:rPr lang="en-US" sz="1600" dirty="0" smtClean="0"/>
              <a:t> bit =1 – </a:t>
            </a:r>
            <a:r>
              <a:rPr lang="en-US" sz="1600" dirty="0" err="1" smtClean="0"/>
              <a:t>na</a:t>
            </a:r>
            <a:r>
              <a:rPr lang="en-US" sz="1600" dirty="0" smtClean="0"/>
              <a:t> </a:t>
            </a:r>
            <a:r>
              <a:rPr lang="en-US" sz="1600" dirty="0" err="1" smtClean="0"/>
              <a:t>izlazu</a:t>
            </a:r>
            <a:r>
              <a:rPr lang="en-US" sz="1600" dirty="0" smtClean="0"/>
              <a:t> je </a:t>
            </a:r>
            <a:r>
              <a:rPr lang="en-US" sz="1600" dirty="0" err="1" smtClean="0"/>
              <a:t>visok</a:t>
            </a:r>
            <a:r>
              <a:rPr lang="en-US" sz="1600" dirty="0" smtClean="0"/>
              <a:t> </a:t>
            </a:r>
            <a:r>
              <a:rPr lang="en-US" sz="1600" dirty="0" err="1" smtClean="0"/>
              <a:t>logički</a:t>
            </a:r>
            <a:r>
              <a:rPr lang="en-US" sz="1600" dirty="0" smtClean="0"/>
              <a:t> </a:t>
            </a:r>
            <a:r>
              <a:rPr lang="en-US" sz="1600" dirty="0" err="1" smtClean="0"/>
              <a:t>nivo</a:t>
            </a:r>
            <a:endParaRPr lang="en-US" sz="1600" dirty="0" smtClean="0"/>
          </a:p>
          <a:p>
            <a:pPr eaLnBrk="1" hangingPunct="1">
              <a:lnSpc>
                <a:spcPct val="80000"/>
              </a:lnSpc>
              <a:defRPr/>
            </a:pPr>
            <a:r>
              <a:rPr lang="en-US" sz="1600" dirty="0" err="1" smtClean="0"/>
              <a:t>PxDIR</a:t>
            </a:r>
            <a:r>
              <a:rPr lang="en-US" sz="1600" dirty="0" smtClean="0"/>
              <a:t> – </a:t>
            </a:r>
            <a:r>
              <a:rPr lang="en-US" sz="1600" dirty="0" err="1" smtClean="0"/>
              <a:t>registar</a:t>
            </a:r>
            <a:r>
              <a:rPr lang="en-US" sz="1600" dirty="0" smtClean="0"/>
              <a:t> </a:t>
            </a:r>
            <a:r>
              <a:rPr lang="en-US" sz="1600" dirty="0" err="1" smtClean="0"/>
              <a:t>selekcije</a:t>
            </a:r>
            <a:r>
              <a:rPr lang="en-US" sz="1600" dirty="0" smtClean="0"/>
              <a:t> </a:t>
            </a:r>
            <a:r>
              <a:rPr lang="en-US" sz="1600" dirty="0" err="1" smtClean="0"/>
              <a:t>ulaza</a:t>
            </a:r>
            <a:r>
              <a:rPr lang="en-US" sz="1600" dirty="0" smtClean="0"/>
              <a:t> </a:t>
            </a:r>
            <a:r>
              <a:rPr lang="en-US" sz="1600" dirty="0" err="1" smtClean="0"/>
              <a:t>ili</a:t>
            </a:r>
            <a:r>
              <a:rPr lang="en-US" sz="1600" dirty="0" smtClean="0"/>
              <a:t> </a:t>
            </a:r>
            <a:r>
              <a:rPr lang="en-US" sz="1600" dirty="0" err="1" smtClean="0"/>
              <a:t>izlaza</a:t>
            </a:r>
            <a:r>
              <a:rPr lang="en-US" sz="1600" dirty="0" smtClean="0"/>
              <a:t> (x=1-6)</a:t>
            </a:r>
          </a:p>
          <a:p>
            <a:pPr lvl="1" eaLnBrk="1" hangingPunct="1">
              <a:lnSpc>
                <a:spcPct val="80000"/>
              </a:lnSpc>
              <a:defRPr/>
            </a:pPr>
            <a:r>
              <a:rPr lang="en-US" sz="1600" dirty="0" err="1" smtClean="0"/>
              <a:t>upisani</a:t>
            </a:r>
            <a:r>
              <a:rPr lang="en-US" sz="1600" dirty="0" smtClean="0"/>
              <a:t> bit =0 – pin je </a:t>
            </a:r>
            <a:r>
              <a:rPr lang="en-US" sz="1600" dirty="0" err="1" smtClean="0"/>
              <a:t>ulazni</a:t>
            </a:r>
            <a:endParaRPr lang="en-US" sz="1600" dirty="0" smtClean="0"/>
          </a:p>
          <a:p>
            <a:pPr lvl="1" eaLnBrk="1" hangingPunct="1">
              <a:lnSpc>
                <a:spcPct val="80000"/>
              </a:lnSpc>
              <a:defRPr/>
            </a:pPr>
            <a:r>
              <a:rPr lang="en-US" sz="1600" dirty="0" err="1" smtClean="0"/>
              <a:t>upisani</a:t>
            </a:r>
            <a:r>
              <a:rPr lang="en-US" sz="1600" dirty="0" smtClean="0"/>
              <a:t> bit =1 – pin je </a:t>
            </a:r>
            <a:r>
              <a:rPr lang="en-US" sz="1600" dirty="0" err="1" smtClean="0"/>
              <a:t>izlazni</a:t>
            </a:r>
            <a:endParaRPr lang="en-US" sz="1600" dirty="0" smtClean="0"/>
          </a:p>
          <a:p>
            <a:pPr eaLnBrk="1" hangingPunct="1">
              <a:lnSpc>
                <a:spcPct val="80000"/>
              </a:lnSpc>
              <a:defRPr/>
            </a:pPr>
            <a:r>
              <a:rPr lang="en-US" sz="1600" dirty="0" err="1" smtClean="0"/>
              <a:t>PxSEL</a:t>
            </a:r>
            <a:r>
              <a:rPr lang="en-US" sz="1600" dirty="0" smtClean="0"/>
              <a:t> – </a:t>
            </a:r>
            <a:r>
              <a:rPr lang="en-US" sz="1600" dirty="0" err="1" smtClean="0"/>
              <a:t>registar</a:t>
            </a:r>
            <a:r>
              <a:rPr lang="en-US" sz="1600" dirty="0" smtClean="0"/>
              <a:t> </a:t>
            </a:r>
            <a:r>
              <a:rPr lang="en-US" sz="1600" dirty="0" err="1" smtClean="0"/>
              <a:t>selekcije</a:t>
            </a:r>
            <a:r>
              <a:rPr lang="en-US" sz="1600" dirty="0" smtClean="0"/>
              <a:t> </a:t>
            </a:r>
            <a:r>
              <a:rPr lang="en-US" sz="1600" dirty="0" err="1" smtClean="0"/>
              <a:t>alternativnih</a:t>
            </a:r>
            <a:r>
              <a:rPr lang="en-US" sz="1600" dirty="0" smtClean="0"/>
              <a:t> </a:t>
            </a:r>
            <a:r>
              <a:rPr lang="en-US" sz="1600" dirty="0" err="1" smtClean="0"/>
              <a:t>funkcija</a:t>
            </a:r>
            <a:r>
              <a:rPr lang="en-US" sz="1600" dirty="0" smtClean="0"/>
              <a:t> (x=1-6)</a:t>
            </a:r>
          </a:p>
          <a:p>
            <a:pPr lvl="1" eaLnBrk="1" hangingPunct="1">
              <a:lnSpc>
                <a:spcPct val="80000"/>
              </a:lnSpc>
              <a:defRPr/>
            </a:pPr>
            <a:r>
              <a:rPr lang="en-US" sz="1600" dirty="0" err="1" smtClean="0"/>
              <a:t>upisani</a:t>
            </a:r>
            <a:r>
              <a:rPr lang="en-US" sz="1600" dirty="0" smtClean="0"/>
              <a:t> bit =0 – </a:t>
            </a:r>
            <a:r>
              <a:rPr lang="en-US" sz="1600" dirty="0" err="1" smtClean="0"/>
              <a:t>ulazno</a:t>
            </a:r>
            <a:r>
              <a:rPr lang="en-US" sz="1600" dirty="0" smtClean="0"/>
              <a:t>/</a:t>
            </a:r>
            <a:r>
              <a:rPr lang="en-US" sz="1600" dirty="0" err="1" smtClean="0"/>
              <a:t>izlazna</a:t>
            </a:r>
            <a:r>
              <a:rPr lang="en-US" sz="1600" dirty="0" smtClean="0"/>
              <a:t> </a:t>
            </a:r>
            <a:r>
              <a:rPr lang="en-US" sz="1600" dirty="0" err="1" smtClean="0"/>
              <a:t>funkcija</a:t>
            </a:r>
            <a:r>
              <a:rPr lang="en-US" sz="1600" dirty="0" smtClean="0"/>
              <a:t> </a:t>
            </a:r>
            <a:r>
              <a:rPr lang="en-US" sz="1600" dirty="0" err="1" smtClean="0"/>
              <a:t>pina</a:t>
            </a:r>
            <a:endParaRPr lang="en-US" sz="1600" dirty="0" smtClean="0"/>
          </a:p>
          <a:p>
            <a:pPr lvl="1" eaLnBrk="1" hangingPunct="1">
              <a:lnSpc>
                <a:spcPct val="80000"/>
              </a:lnSpc>
              <a:defRPr/>
            </a:pPr>
            <a:r>
              <a:rPr lang="en-US" sz="1600" dirty="0" err="1" smtClean="0"/>
              <a:t>upisani</a:t>
            </a:r>
            <a:r>
              <a:rPr lang="en-US" sz="1600" dirty="0" smtClean="0"/>
              <a:t> bit =1 – </a:t>
            </a:r>
            <a:r>
              <a:rPr lang="en-US" sz="1600" dirty="0" err="1" smtClean="0"/>
              <a:t>alternativna</a:t>
            </a:r>
            <a:r>
              <a:rPr lang="en-US" sz="1600" dirty="0" smtClean="0"/>
              <a:t> </a:t>
            </a:r>
            <a:r>
              <a:rPr lang="en-US" sz="1600" dirty="0" err="1" smtClean="0"/>
              <a:t>funkcija</a:t>
            </a:r>
            <a:r>
              <a:rPr lang="en-US" sz="1600" dirty="0" smtClean="0"/>
              <a:t> </a:t>
            </a:r>
            <a:r>
              <a:rPr lang="en-US" sz="1600" dirty="0" err="1" smtClean="0"/>
              <a:t>dodeljena</a:t>
            </a:r>
            <a:r>
              <a:rPr lang="en-US" sz="1600" dirty="0" smtClean="0"/>
              <a:t> </a:t>
            </a:r>
            <a:r>
              <a:rPr lang="en-US" sz="1600" dirty="0" err="1" smtClean="0"/>
              <a:t>nekoj</a:t>
            </a:r>
            <a:r>
              <a:rPr lang="en-US" sz="1600" dirty="0" smtClean="0"/>
              <a:t> </a:t>
            </a:r>
            <a:r>
              <a:rPr lang="en-US" sz="1600" dirty="0" err="1" smtClean="0"/>
              <a:t>periferiji</a:t>
            </a:r>
            <a:endParaRPr lang="en-US" sz="1600" dirty="0" smtClean="0"/>
          </a:p>
        </p:txBody>
      </p:sp>
      <p:pic>
        <p:nvPicPr>
          <p:cNvPr id="5122" name="Picture 2"/>
          <p:cNvPicPr>
            <a:picLocks noChangeAspect="1" noChangeArrowheads="1"/>
          </p:cNvPicPr>
          <p:nvPr/>
        </p:nvPicPr>
        <p:blipFill>
          <a:blip r:embed="rId2" cstate="print"/>
          <a:srcRect/>
          <a:stretch>
            <a:fillRect/>
          </a:stretch>
        </p:blipFill>
        <p:spPr bwMode="auto">
          <a:xfrm>
            <a:off x="2187273" y="5164138"/>
            <a:ext cx="5051727" cy="1617662"/>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5562600" y="609600"/>
            <a:ext cx="3276600" cy="3758288"/>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sr-Latn-RS" dirty="0" smtClean="0"/>
              <a:t>Registri</a:t>
            </a:r>
            <a:endParaRPr lang="sr-Latn-CS" dirty="0"/>
          </a:p>
        </p:txBody>
      </p:sp>
      <p:sp>
        <p:nvSpPr>
          <p:cNvPr id="3" name="Content Placeholder 2"/>
          <p:cNvSpPr>
            <a:spLocks noGrp="1"/>
          </p:cNvSpPr>
          <p:nvPr>
            <p:ph idx="1"/>
          </p:nvPr>
        </p:nvSpPr>
        <p:spPr/>
        <p:txBody>
          <a:bodyPr/>
          <a:lstStyle/>
          <a:p>
            <a:endParaRPr lang="sr-Latn-CS"/>
          </a:p>
        </p:txBody>
      </p:sp>
      <p:pic>
        <p:nvPicPr>
          <p:cNvPr id="8194" name="Picture 2"/>
          <p:cNvPicPr>
            <a:picLocks noChangeAspect="1" noChangeArrowheads="1"/>
          </p:cNvPicPr>
          <p:nvPr/>
        </p:nvPicPr>
        <p:blipFill>
          <a:blip r:embed="rId2" cstate="print"/>
          <a:srcRect/>
          <a:stretch>
            <a:fillRect/>
          </a:stretch>
        </p:blipFill>
        <p:spPr bwMode="auto">
          <a:xfrm>
            <a:off x="76201" y="1717022"/>
            <a:ext cx="8915399" cy="5012453"/>
          </a:xfrm>
          <a:prstGeom prst="rect">
            <a:avLst/>
          </a:prstGeom>
          <a:noFill/>
          <a:ln w="9525">
            <a:solidFill>
              <a:srgbClr val="00B0F0"/>
            </a:solidFill>
            <a:miter lim="800000"/>
            <a:headEnd/>
            <a:tailEnd/>
          </a:ln>
        </p:spPr>
      </p:pic>
      <p:sp>
        <p:nvSpPr>
          <p:cNvPr id="5" name="Oval 4"/>
          <p:cNvSpPr/>
          <p:nvPr/>
        </p:nvSpPr>
        <p:spPr>
          <a:xfrm>
            <a:off x="4648200" y="5943600"/>
            <a:ext cx="1143000" cy="6096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TextBox 5"/>
          <p:cNvSpPr txBox="1"/>
          <p:nvPr/>
        </p:nvSpPr>
        <p:spPr>
          <a:xfrm>
            <a:off x="4620702" y="6000946"/>
            <a:ext cx="1170497" cy="553998"/>
          </a:xfrm>
          <a:prstGeom prst="rect">
            <a:avLst/>
          </a:prstGeom>
          <a:noFill/>
        </p:spPr>
        <p:txBody>
          <a:bodyPr wrap="square" rtlCol="0">
            <a:spAutoFit/>
          </a:bodyPr>
          <a:lstStyle/>
          <a:p>
            <a:pPr algn="ctr"/>
            <a:r>
              <a:rPr lang="sr-Latn-RS" sz="1000" dirty="0" smtClean="0"/>
              <a:t>Pojedinačni registri ili grupe registara</a:t>
            </a:r>
            <a:endParaRPr lang="en-US" sz="1000" dirty="0"/>
          </a:p>
        </p:txBody>
      </p:sp>
      <p:cxnSp>
        <p:nvCxnSpPr>
          <p:cNvPr id="7" name="Straight Arrow Connector 6"/>
          <p:cNvCxnSpPr/>
          <p:nvPr/>
        </p:nvCxnSpPr>
        <p:spPr>
          <a:xfrm flipH="1" flipV="1">
            <a:off x="4038600" y="5029200"/>
            <a:ext cx="762000" cy="9906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762000" y="1524000"/>
            <a:ext cx="7543800" cy="5246024"/>
          </a:xfrm>
          <a:prstGeom prst="rect">
            <a:avLst/>
          </a:prstGeom>
          <a:noFill/>
          <a:ln w="9525">
            <a:solidFill>
              <a:srgbClr val="00B0F0"/>
            </a:solidFill>
            <a:miter lim="800000"/>
            <a:headEnd/>
            <a:tailEnd/>
          </a:ln>
        </p:spPr>
      </p:pic>
      <p:sp>
        <p:nvSpPr>
          <p:cNvPr id="2" name="Title 1"/>
          <p:cNvSpPr>
            <a:spLocks noGrp="1"/>
          </p:cNvSpPr>
          <p:nvPr>
            <p:ph type="title"/>
          </p:nvPr>
        </p:nvSpPr>
        <p:spPr/>
        <p:txBody>
          <a:bodyPr anchor="t">
            <a:normAutofit/>
          </a:bodyPr>
          <a:lstStyle/>
          <a:p>
            <a:r>
              <a:rPr lang="sr-Latn-RS" dirty="0" smtClean="0"/>
              <a:t>Registri – direktno upisivanje</a:t>
            </a:r>
            <a:endParaRPr lang="en-US" dirty="0"/>
          </a:p>
        </p:txBody>
      </p:sp>
      <p:sp>
        <p:nvSpPr>
          <p:cNvPr id="5" name="Oval 4"/>
          <p:cNvSpPr/>
          <p:nvPr/>
        </p:nvSpPr>
        <p:spPr>
          <a:xfrm>
            <a:off x="4495800" y="4927600"/>
            <a:ext cx="1066800" cy="6096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TextBox 5"/>
          <p:cNvSpPr txBox="1"/>
          <p:nvPr/>
        </p:nvSpPr>
        <p:spPr>
          <a:xfrm>
            <a:off x="4535076" y="4972638"/>
            <a:ext cx="990600" cy="553998"/>
          </a:xfrm>
          <a:prstGeom prst="rect">
            <a:avLst/>
          </a:prstGeom>
          <a:noFill/>
        </p:spPr>
        <p:txBody>
          <a:bodyPr wrap="square" rtlCol="0">
            <a:spAutoFit/>
          </a:bodyPr>
          <a:lstStyle/>
          <a:p>
            <a:pPr algn="ctr"/>
            <a:r>
              <a:rPr lang="en-US" sz="1000" dirty="0" smtClean="0"/>
              <a:t>D</a:t>
            </a:r>
            <a:r>
              <a:rPr lang="sr-Latn-RS" sz="1000" dirty="0" smtClean="0"/>
              <a:t>irektan upis iz CCS okruženja</a:t>
            </a:r>
            <a:endParaRPr lang="en-US" sz="1000" dirty="0"/>
          </a:p>
        </p:txBody>
      </p:sp>
      <p:cxnSp>
        <p:nvCxnSpPr>
          <p:cNvPr id="7" name="Straight Arrow Connector 6"/>
          <p:cNvCxnSpPr>
            <a:stCxn id="5" idx="7"/>
          </p:cNvCxnSpPr>
          <p:nvPr/>
        </p:nvCxnSpPr>
        <p:spPr>
          <a:xfrm flipV="1">
            <a:off x="5406371" y="3962400"/>
            <a:ext cx="689629" cy="105447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547688" y="1438867"/>
            <a:ext cx="7758112" cy="5342933"/>
          </a:xfrm>
          <a:prstGeom prst="rect">
            <a:avLst/>
          </a:prstGeom>
          <a:noFill/>
          <a:ln w="9525">
            <a:solidFill>
              <a:srgbClr val="00B0F0"/>
            </a:solidFill>
            <a:miter lim="800000"/>
            <a:headEnd/>
            <a:tailEnd/>
          </a:ln>
        </p:spPr>
      </p:pic>
      <p:sp>
        <p:nvSpPr>
          <p:cNvPr id="2" name="Title 1"/>
          <p:cNvSpPr>
            <a:spLocks noGrp="1"/>
          </p:cNvSpPr>
          <p:nvPr>
            <p:ph type="title"/>
          </p:nvPr>
        </p:nvSpPr>
        <p:spPr/>
        <p:txBody>
          <a:bodyPr anchor="t">
            <a:normAutofit fontScale="90000"/>
          </a:bodyPr>
          <a:lstStyle/>
          <a:p>
            <a:r>
              <a:rPr lang="sr-Latn-RS" dirty="0" smtClean="0"/>
              <a:t>Osvežavanje stanja ulaznog porta</a:t>
            </a:r>
            <a:endParaRPr lang="en-US" dirty="0"/>
          </a:p>
        </p:txBody>
      </p:sp>
      <p:sp>
        <p:nvSpPr>
          <p:cNvPr id="5" name="Oval 4"/>
          <p:cNvSpPr/>
          <p:nvPr/>
        </p:nvSpPr>
        <p:spPr>
          <a:xfrm>
            <a:off x="3962400" y="5181600"/>
            <a:ext cx="1295400" cy="8382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TextBox 5"/>
          <p:cNvSpPr txBox="1"/>
          <p:nvPr/>
        </p:nvSpPr>
        <p:spPr>
          <a:xfrm>
            <a:off x="4000108" y="5229519"/>
            <a:ext cx="1219200" cy="707886"/>
          </a:xfrm>
          <a:prstGeom prst="rect">
            <a:avLst/>
          </a:prstGeom>
          <a:noFill/>
        </p:spPr>
        <p:txBody>
          <a:bodyPr wrap="square" rtlCol="0">
            <a:spAutoFit/>
          </a:bodyPr>
          <a:lstStyle/>
          <a:p>
            <a:pPr algn="ctr"/>
            <a:r>
              <a:rPr lang="sr-Latn-RS" sz="1000" dirty="0" smtClean="0"/>
              <a:t>Vrednost se ne osvežava stalno već samo pri step/go komandi</a:t>
            </a:r>
            <a:endParaRPr lang="en-US" sz="1000" dirty="0"/>
          </a:p>
        </p:txBody>
      </p:sp>
      <p:cxnSp>
        <p:nvCxnSpPr>
          <p:cNvPr id="7" name="Straight Arrow Connector 6"/>
          <p:cNvCxnSpPr>
            <a:stCxn id="5" idx="7"/>
          </p:cNvCxnSpPr>
          <p:nvPr/>
        </p:nvCxnSpPr>
        <p:spPr>
          <a:xfrm flipV="1">
            <a:off x="5068093" y="3962400"/>
            <a:ext cx="951707" cy="134195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3048000" y="2057400"/>
            <a:ext cx="1219200" cy="317075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sr-Latn-RS" dirty="0" smtClean="0"/>
              <a:t>View meni – ostale mogućnosti</a:t>
            </a:r>
            <a:endParaRPr lang="sr-Latn-CS" dirty="0"/>
          </a:p>
        </p:txBody>
      </p:sp>
      <p:sp>
        <p:nvSpPr>
          <p:cNvPr id="3" name="Content Placeholder 2"/>
          <p:cNvSpPr>
            <a:spLocks noGrp="1"/>
          </p:cNvSpPr>
          <p:nvPr>
            <p:ph idx="1"/>
          </p:nvPr>
        </p:nvSpPr>
        <p:spPr/>
        <p:txBody>
          <a:bodyPr/>
          <a:lstStyle/>
          <a:p>
            <a:endParaRPr lang="sr-Latn-CS"/>
          </a:p>
        </p:txBody>
      </p:sp>
      <p:pic>
        <p:nvPicPr>
          <p:cNvPr id="7170" name="Picture 2"/>
          <p:cNvPicPr>
            <a:picLocks noChangeAspect="1" noChangeArrowheads="1"/>
          </p:cNvPicPr>
          <p:nvPr/>
        </p:nvPicPr>
        <p:blipFill>
          <a:blip r:embed="rId2" cstate="print"/>
          <a:srcRect/>
          <a:stretch>
            <a:fillRect/>
          </a:stretch>
        </p:blipFill>
        <p:spPr bwMode="auto">
          <a:xfrm>
            <a:off x="990600" y="1524000"/>
            <a:ext cx="7077075" cy="5094519"/>
          </a:xfrm>
          <a:prstGeom prst="rect">
            <a:avLst/>
          </a:prstGeom>
          <a:noFill/>
          <a:ln w="9525">
            <a:solidFill>
              <a:srgbClr val="00B0F0"/>
            </a:solid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err="1" smtClean="0"/>
              <a:t>Zadatak</a:t>
            </a:r>
            <a:r>
              <a:rPr lang="en-US" dirty="0" smtClean="0"/>
              <a:t> 1</a:t>
            </a:r>
            <a:endParaRPr lang="en-US" dirty="0"/>
          </a:p>
        </p:txBody>
      </p:sp>
      <p:sp>
        <p:nvSpPr>
          <p:cNvPr id="3" name="Content Placeholder 2"/>
          <p:cNvSpPr>
            <a:spLocks noGrp="1"/>
          </p:cNvSpPr>
          <p:nvPr>
            <p:ph idx="1"/>
          </p:nvPr>
        </p:nvSpPr>
        <p:spPr/>
        <p:txBody>
          <a:bodyPr>
            <a:normAutofit/>
          </a:bodyPr>
          <a:lstStyle/>
          <a:p>
            <a:r>
              <a:rPr lang="en-US" dirty="0" err="1" smtClean="0"/>
              <a:t>Kreirati</a:t>
            </a:r>
            <a:r>
              <a:rPr lang="en-US" dirty="0" smtClean="0"/>
              <a:t> </a:t>
            </a:r>
            <a:r>
              <a:rPr lang="en-US" dirty="0" err="1" smtClean="0"/>
              <a:t>novi</a:t>
            </a:r>
            <a:r>
              <a:rPr lang="en-US" dirty="0" smtClean="0"/>
              <a:t> </a:t>
            </a:r>
            <a:r>
              <a:rPr lang="en-US" dirty="0" err="1" smtClean="0"/>
              <a:t>projekat</a:t>
            </a:r>
            <a:r>
              <a:rPr lang="en-US" dirty="0" smtClean="0"/>
              <a:t> u </a:t>
            </a:r>
            <a:r>
              <a:rPr lang="en-US" dirty="0" err="1" smtClean="0"/>
              <a:t>okviru</a:t>
            </a:r>
            <a:r>
              <a:rPr lang="en-US" dirty="0" smtClean="0"/>
              <a:t> </a:t>
            </a:r>
            <a:r>
              <a:rPr lang="en-US" dirty="0" err="1" smtClean="0"/>
              <a:t>postoje</a:t>
            </a:r>
            <a:r>
              <a:rPr lang="sr-Latn-RS" dirty="0" smtClean="0"/>
              <a:t>ć</a:t>
            </a:r>
            <a:r>
              <a:rPr lang="en-US" dirty="0" err="1" smtClean="0"/>
              <a:t>eg</a:t>
            </a:r>
            <a:r>
              <a:rPr lang="en-US" dirty="0" smtClean="0"/>
              <a:t> Workspace-a</a:t>
            </a:r>
            <a:r>
              <a:rPr lang="sr-Latn-RS" dirty="0" smtClean="0"/>
              <a:t> koji se zove Proj_1_mod1. </a:t>
            </a:r>
          </a:p>
          <a:p>
            <a:r>
              <a:rPr lang="sr-Latn-RS" dirty="0" smtClean="0"/>
              <a:t>Projektni zadatak: Proširiti funkcionalnost projekta Proj_1 tako da se pomoću preostala tri tastera uključuju preostale 3 diode.</a:t>
            </a:r>
          </a:p>
          <a:p>
            <a:r>
              <a:rPr lang="sr-Latn-RS" dirty="0" smtClean="0"/>
              <a:t>Hint 1: neki bitovi porta treba da se proglase izlaznim (P4DIR...)</a:t>
            </a:r>
          </a:p>
          <a:p>
            <a:r>
              <a:rPr lang="sr-Latn-RS" dirty="0" smtClean="0"/>
              <a:t>Hint 2: Tasteri moraju nezavisno jedan od drugoga da uključuju diode.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err="1" smtClean="0"/>
              <a:t>Kreiranje</a:t>
            </a:r>
            <a:r>
              <a:rPr lang="en-US" dirty="0" smtClean="0"/>
              <a:t> </a:t>
            </a:r>
            <a:r>
              <a:rPr lang="sr-Latn-RS" dirty="0" smtClean="0"/>
              <a:t>novog </a:t>
            </a:r>
            <a:r>
              <a:rPr lang="en-US" dirty="0" err="1" smtClean="0"/>
              <a:t>projekta</a:t>
            </a:r>
            <a:endParaRPr lang="sr-Latn-CS" dirty="0"/>
          </a:p>
        </p:txBody>
      </p:sp>
      <p:sp>
        <p:nvSpPr>
          <p:cNvPr id="3" name="Content Placeholder 2"/>
          <p:cNvSpPr>
            <a:spLocks noGrp="1"/>
          </p:cNvSpPr>
          <p:nvPr>
            <p:ph idx="1"/>
          </p:nvPr>
        </p:nvSpPr>
        <p:spPr/>
        <p:txBody>
          <a:bodyPr/>
          <a:lstStyle/>
          <a:p>
            <a:endParaRPr lang="sr-Latn-CS"/>
          </a:p>
        </p:txBody>
      </p:sp>
      <p:pic>
        <p:nvPicPr>
          <p:cNvPr id="1027" name="Picture 3"/>
          <p:cNvPicPr>
            <a:picLocks noChangeAspect="1" noChangeArrowheads="1"/>
          </p:cNvPicPr>
          <p:nvPr/>
        </p:nvPicPr>
        <p:blipFill>
          <a:blip r:embed="rId2" cstate="print"/>
          <a:srcRect/>
          <a:stretch>
            <a:fillRect/>
          </a:stretch>
        </p:blipFill>
        <p:spPr bwMode="auto">
          <a:xfrm>
            <a:off x="1524000" y="1752600"/>
            <a:ext cx="5762625" cy="5007134"/>
          </a:xfrm>
          <a:prstGeom prst="rect">
            <a:avLst/>
          </a:prstGeom>
          <a:noFill/>
          <a:ln w="9525">
            <a:solidFill>
              <a:srgbClr val="00B0F0"/>
            </a:solid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533400" y="1718886"/>
            <a:ext cx="8153400" cy="4986714"/>
          </a:xfrm>
          <a:prstGeom prst="rect">
            <a:avLst/>
          </a:prstGeom>
          <a:noFill/>
          <a:ln w="9525">
            <a:solidFill>
              <a:srgbClr val="00B0F0"/>
            </a:solidFill>
            <a:miter lim="800000"/>
            <a:headEnd/>
            <a:tailEnd/>
          </a:ln>
        </p:spPr>
      </p:pic>
      <p:sp>
        <p:nvSpPr>
          <p:cNvPr id="2" name="Title 1"/>
          <p:cNvSpPr>
            <a:spLocks noGrp="1"/>
          </p:cNvSpPr>
          <p:nvPr>
            <p:ph type="title"/>
          </p:nvPr>
        </p:nvSpPr>
        <p:spPr/>
        <p:txBody>
          <a:bodyPr anchor="t"/>
          <a:lstStyle/>
          <a:p>
            <a:r>
              <a:rPr lang="sr-Latn-RS" dirty="0" smtClean="0"/>
              <a:t>Opcije projekta</a:t>
            </a:r>
            <a:endParaRPr lang="en-US" dirty="0"/>
          </a:p>
        </p:txBody>
      </p:sp>
      <p:sp>
        <p:nvSpPr>
          <p:cNvPr id="6" name="Oval 5"/>
          <p:cNvSpPr/>
          <p:nvPr/>
        </p:nvSpPr>
        <p:spPr>
          <a:xfrm>
            <a:off x="1219200" y="2667000"/>
            <a:ext cx="1295400" cy="8382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TextBox 6"/>
          <p:cNvSpPr txBox="1"/>
          <p:nvPr/>
        </p:nvSpPr>
        <p:spPr>
          <a:xfrm>
            <a:off x="1219200" y="2667000"/>
            <a:ext cx="1219200" cy="707886"/>
          </a:xfrm>
          <a:prstGeom prst="rect">
            <a:avLst/>
          </a:prstGeom>
          <a:noFill/>
        </p:spPr>
        <p:txBody>
          <a:bodyPr wrap="square" rtlCol="0">
            <a:spAutoFit/>
          </a:bodyPr>
          <a:lstStyle/>
          <a:p>
            <a:pPr algn="ctr"/>
            <a:r>
              <a:rPr lang="sr-Latn-RS" sz="1000" dirty="0" smtClean="0"/>
              <a:t>Tip mikrokontrolera se podešava u opcijama projekta</a:t>
            </a:r>
            <a:endParaRPr lang="en-US" sz="1000" dirty="0"/>
          </a:p>
        </p:txBody>
      </p:sp>
      <p:cxnSp>
        <p:nvCxnSpPr>
          <p:cNvPr id="8" name="Straight Arrow Connector 7"/>
          <p:cNvCxnSpPr>
            <a:stCxn id="6" idx="6"/>
          </p:cNvCxnSpPr>
          <p:nvPr/>
        </p:nvCxnSpPr>
        <p:spPr>
          <a:xfrm flipV="1">
            <a:off x="2514600" y="2667000"/>
            <a:ext cx="1905000" cy="4191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7125092" y="4143081"/>
            <a:ext cx="1104508" cy="657519"/>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Box 10"/>
          <p:cNvSpPr txBox="1"/>
          <p:nvPr/>
        </p:nvSpPr>
        <p:spPr>
          <a:xfrm>
            <a:off x="7077173" y="4275843"/>
            <a:ext cx="1219200" cy="400110"/>
          </a:xfrm>
          <a:prstGeom prst="rect">
            <a:avLst/>
          </a:prstGeom>
          <a:noFill/>
        </p:spPr>
        <p:txBody>
          <a:bodyPr wrap="square" rtlCol="0">
            <a:spAutoFit/>
          </a:bodyPr>
          <a:lstStyle/>
          <a:p>
            <a:pPr algn="ctr"/>
            <a:r>
              <a:rPr lang="sr-Latn-RS" sz="1000" dirty="0" smtClean="0"/>
              <a:t>Koristiti template za C projekat</a:t>
            </a:r>
            <a:endParaRPr lang="en-US" sz="1000" dirty="0"/>
          </a:p>
        </p:txBody>
      </p:sp>
      <p:cxnSp>
        <p:nvCxnSpPr>
          <p:cNvPr id="12" name="Straight Arrow Connector 11"/>
          <p:cNvCxnSpPr>
            <a:stCxn id="10" idx="3"/>
          </p:cNvCxnSpPr>
          <p:nvPr/>
        </p:nvCxnSpPr>
        <p:spPr>
          <a:xfrm flipH="1">
            <a:off x="5791200" y="4704309"/>
            <a:ext cx="1495644" cy="85829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1675215" y="4343400"/>
            <a:ext cx="1295400" cy="8382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7" name="TextBox 16"/>
          <p:cNvSpPr txBox="1"/>
          <p:nvPr/>
        </p:nvSpPr>
        <p:spPr>
          <a:xfrm>
            <a:off x="1675215" y="4572000"/>
            <a:ext cx="1219200" cy="400110"/>
          </a:xfrm>
          <a:prstGeom prst="rect">
            <a:avLst/>
          </a:prstGeom>
          <a:noFill/>
        </p:spPr>
        <p:txBody>
          <a:bodyPr wrap="square" rtlCol="0">
            <a:spAutoFit/>
          </a:bodyPr>
          <a:lstStyle/>
          <a:p>
            <a:pPr algn="ctr"/>
            <a:r>
              <a:rPr lang="sr-Latn-RS" sz="1000" dirty="0" smtClean="0"/>
              <a:t>Tip i</a:t>
            </a:r>
            <a:r>
              <a:rPr lang="en-US" sz="1000" dirty="0" smtClean="0"/>
              <a:t> </a:t>
            </a:r>
            <a:r>
              <a:rPr lang="en-US" sz="1000" dirty="0" err="1" smtClean="0"/>
              <a:t>verzija</a:t>
            </a:r>
            <a:r>
              <a:rPr lang="en-US" sz="1000" dirty="0" smtClean="0"/>
              <a:t> </a:t>
            </a:r>
            <a:r>
              <a:rPr lang="en-US" sz="1000" dirty="0" err="1" smtClean="0"/>
              <a:t>kompajlera</a:t>
            </a:r>
            <a:endParaRPr lang="en-US" sz="1000" dirty="0"/>
          </a:p>
        </p:txBody>
      </p:sp>
      <p:cxnSp>
        <p:nvCxnSpPr>
          <p:cNvPr id="18" name="Straight Arrow Connector 17"/>
          <p:cNvCxnSpPr>
            <a:stCxn id="16" idx="6"/>
          </p:cNvCxnSpPr>
          <p:nvPr/>
        </p:nvCxnSpPr>
        <p:spPr>
          <a:xfrm flipV="1">
            <a:off x="2970615" y="4343400"/>
            <a:ext cx="1677585" cy="4191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1371600" y="3733800"/>
            <a:ext cx="1143000" cy="3810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TextBox 13"/>
          <p:cNvSpPr txBox="1"/>
          <p:nvPr/>
        </p:nvSpPr>
        <p:spPr>
          <a:xfrm>
            <a:off x="1371600" y="3806370"/>
            <a:ext cx="1219200" cy="246221"/>
          </a:xfrm>
          <a:prstGeom prst="rect">
            <a:avLst/>
          </a:prstGeom>
          <a:noFill/>
        </p:spPr>
        <p:txBody>
          <a:bodyPr wrap="square" rtlCol="0">
            <a:spAutoFit/>
          </a:bodyPr>
          <a:lstStyle/>
          <a:p>
            <a:pPr algn="ctr"/>
            <a:r>
              <a:rPr lang="sr-Latn-RS" sz="1000" dirty="0" smtClean="0"/>
              <a:t>Debbuger</a:t>
            </a:r>
            <a:endParaRPr lang="en-US" sz="1000" dirty="0"/>
          </a:p>
        </p:txBody>
      </p:sp>
      <p:cxnSp>
        <p:nvCxnSpPr>
          <p:cNvPr id="15" name="Straight Arrow Connector 14"/>
          <p:cNvCxnSpPr>
            <a:stCxn id="13" idx="6"/>
          </p:cNvCxnSpPr>
          <p:nvPr/>
        </p:nvCxnSpPr>
        <p:spPr>
          <a:xfrm flipV="1">
            <a:off x="2514600" y="3124200"/>
            <a:ext cx="1905000" cy="8001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Projekat 2</a:t>
            </a:r>
            <a:endParaRPr lang="en-US" dirty="0"/>
          </a:p>
        </p:txBody>
      </p:sp>
      <p:sp>
        <p:nvSpPr>
          <p:cNvPr id="3" name="Content Placeholder 2"/>
          <p:cNvSpPr>
            <a:spLocks noGrp="1"/>
          </p:cNvSpPr>
          <p:nvPr>
            <p:ph idx="1"/>
          </p:nvPr>
        </p:nvSpPr>
        <p:spPr>
          <a:xfrm>
            <a:off x="457200" y="1935480"/>
            <a:ext cx="3200400" cy="4389120"/>
          </a:xfrm>
        </p:spPr>
        <p:txBody>
          <a:bodyPr>
            <a:normAutofit fontScale="70000" lnSpcReduction="20000"/>
          </a:bodyPr>
          <a:lstStyle/>
          <a:p>
            <a:r>
              <a:rPr lang="sr-Latn-RS" sz="2800" dirty="0" smtClean="0"/>
              <a:t>Projekat 2 je</a:t>
            </a:r>
            <a:r>
              <a:rPr lang="en-US" sz="2800" dirty="0" smtClean="0"/>
              <a:t> </a:t>
            </a:r>
            <a:r>
              <a:rPr lang="sr-Latn-RS" sz="2800" dirty="0" smtClean="0"/>
              <a:t>program u C-u</a:t>
            </a:r>
            <a:r>
              <a:rPr lang="en-US" sz="2800" dirty="0" smtClean="0"/>
              <a:t> </a:t>
            </a:r>
            <a:r>
              <a:rPr lang="sr-Latn-CS" sz="2800" dirty="0" smtClean="0"/>
              <a:t>za razvojni sistem RS-MSP430F</a:t>
            </a:r>
            <a:r>
              <a:rPr lang="en-US" sz="2800" dirty="0" smtClean="0"/>
              <a:t>5438A</a:t>
            </a:r>
            <a:r>
              <a:rPr lang="sr-Latn-CS" sz="2800" dirty="0" smtClean="0"/>
              <a:t> </a:t>
            </a:r>
            <a:r>
              <a:rPr lang="en-US" sz="2800" dirty="0" err="1" smtClean="0"/>
              <a:t>koji</a:t>
            </a:r>
            <a:r>
              <a:rPr lang="en-US" sz="2800" dirty="0" smtClean="0"/>
              <a:t> </a:t>
            </a:r>
            <a:r>
              <a:rPr lang="sr-Latn-RS" sz="2800" dirty="0" smtClean="0"/>
              <a:t>obezbeđuje da se nakon svakog pritiska tastera S1 inkrementira sadržaj promenljive counter, a zatim na jedan LED displej ispisuje njena vrednost</a:t>
            </a:r>
            <a:r>
              <a:rPr lang="sr-Latn-CS" sz="2800" dirty="0" smtClean="0"/>
              <a:t>.</a:t>
            </a:r>
          </a:p>
          <a:p>
            <a:r>
              <a:rPr lang="sr-Latn-CS" sz="2800" dirty="0" smtClean="0"/>
              <a:t>Promenljiva </a:t>
            </a:r>
            <a:r>
              <a:rPr lang="sr-Latn-CS" sz="2800" dirty="0" err="1" smtClean="0"/>
              <a:t>counter</a:t>
            </a:r>
            <a:r>
              <a:rPr lang="sr-Latn-CS" sz="2800" dirty="0" smtClean="0"/>
              <a:t> je u opsegu 0-9.</a:t>
            </a:r>
          </a:p>
          <a:p>
            <a:r>
              <a:rPr lang="en-US" sz="2800" dirty="0" err="1" smtClean="0"/>
              <a:t>Ako</a:t>
            </a:r>
            <a:r>
              <a:rPr lang="en-US" sz="2800" dirty="0" smtClean="0"/>
              <a:t> je </a:t>
            </a:r>
            <a:r>
              <a:rPr lang="en-US" sz="2800" dirty="0" err="1" smtClean="0"/>
              <a:t>vrednost</a:t>
            </a:r>
            <a:r>
              <a:rPr lang="en-US" sz="2800" dirty="0" smtClean="0"/>
              <a:t> counter-a 9 </a:t>
            </a:r>
            <a:r>
              <a:rPr lang="en-US" sz="2800" dirty="0" err="1" smtClean="0"/>
              <a:t>i</a:t>
            </a:r>
            <a:r>
              <a:rPr lang="sr-Latn-CS" sz="2800" dirty="0" err="1" smtClean="0"/>
              <a:t>nkrementiranje</a:t>
            </a:r>
            <a:r>
              <a:rPr lang="sr-Latn-CS" sz="2800" dirty="0" smtClean="0"/>
              <a:t> postavlja </a:t>
            </a:r>
            <a:r>
              <a:rPr lang="sr-Latn-CS" sz="2800" dirty="0" err="1" smtClean="0"/>
              <a:t>counter</a:t>
            </a:r>
            <a:r>
              <a:rPr lang="sr-Latn-CS" sz="2800" dirty="0" smtClean="0"/>
              <a:t> na vrednost 0.</a:t>
            </a:r>
          </a:p>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3658844" y="1447800"/>
            <a:ext cx="5350406" cy="518160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76200" y="1524000"/>
            <a:ext cx="8257496" cy="5257800"/>
          </a:xfrm>
          <a:prstGeom prst="rect">
            <a:avLst/>
          </a:prstGeom>
          <a:noFill/>
          <a:ln w="9525">
            <a:solidFill>
              <a:srgbClr val="00B0F0"/>
            </a:solidFill>
            <a:miter lim="800000"/>
            <a:headEnd/>
            <a:tailEnd/>
          </a:ln>
        </p:spPr>
      </p:pic>
      <p:sp>
        <p:nvSpPr>
          <p:cNvPr id="2" name="Title 1"/>
          <p:cNvSpPr>
            <a:spLocks noGrp="1"/>
          </p:cNvSpPr>
          <p:nvPr>
            <p:ph type="title"/>
          </p:nvPr>
        </p:nvSpPr>
        <p:spPr/>
        <p:txBody>
          <a:bodyPr anchor="t"/>
          <a:lstStyle/>
          <a:p>
            <a:r>
              <a:rPr lang="sr-Latn-RS" dirty="0" smtClean="0"/>
              <a:t>Algoritam</a:t>
            </a:r>
            <a:endParaRPr lang="en-US" dirty="0"/>
          </a:p>
        </p:txBody>
      </p:sp>
      <p:pic>
        <p:nvPicPr>
          <p:cNvPr id="6" name="Picture 2"/>
          <p:cNvPicPr>
            <a:picLocks noChangeAspect="1" noChangeArrowheads="1"/>
          </p:cNvPicPr>
          <p:nvPr/>
        </p:nvPicPr>
        <p:blipFill>
          <a:blip r:embed="rId3" cstate="print"/>
          <a:srcRect/>
          <a:stretch>
            <a:fillRect/>
          </a:stretch>
        </p:blipFill>
        <p:spPr bwMode="auto">
          <a:xfrm>
            <a:off x="4953000" y="3581400"/>
            <a:ext cx="3964693" cy="3124200"/>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sr-Latn-CS" dirty="0" smtClean="0"/>
              <a:t>Glavni program – detekcija pritiska tastera</a:t>
            </a:r>
            <a:endParaRPr lang="en-US" dirty="0" smtClean="0"/>
          </a:p>
        </p:txBody>
      </p:sp>
      <p:sp>
        <p:nvSpPr>
          <p:cNvPr id="3" name="Content Placeholder 2"/>
          <p:cNvSpPr>
            <a:spLocks noGrp="1"/>
          </p:cNvSpPr>
          <p:nvPr>
            <p:ph idx="1"/>
          </p:nvPr>
        </p:nvSpPr>
        <p:spPr>
          <a:xfrm>
            <a:off x="457200" y="1905000"/>
            <a:ext cx="8153400" cy="1600200"/>
          </a:xfrm>
        </p:spPr>
        <p:txBody>
          <a:bodyPr>
            <a:normAutofit/>
          </a:bodyPr>
          <a:lstStyle/>
          <a:p>
            <a:pPr eaLnBrk="1" hangingPunct="1">
              <a:defRPr/>
            </a:pPr>
            <a:r>
              <a:rPr lang="sr-Latn-CS" sz="1800" dirty="0" smtClean="0"/>
              <a:t>Algoritam detekcije pritiska tastera se zasniva na detekciji opadajuće ivice na ulaznom </a:t>
            </a:r>
            <a:r>
              <a:rPr lang="sr-Latn-CS" sz="1800" dirty="0" err="1" smtClean="0"/>
              <a:t>pin</a:t>
            </a:r>
            <a:r>
              <a:rPr lang="sr-Latn-CS" sz="1800" dirty="0" smtClean="0"/>
              <a:t>-u.</a:t>
            </a:r>
          </a:p>
          <a:p>
            <a:pPr eaLnBrk="1" hangingPunct="1">
              <a:defRPr/>
            </a:pPr>
            <a:r>
              <a:rPr lang="sr-Latn-CS" sz="1800" dirty="0" smtClean="0"/>
              <a:t>Glavni program mikrokontrolera treba ciklično (periodično) da očitava stanje ulaznog pin-a,poredi ga sa vrednošću iz prethodnog očitavanja i u slučaju detekcije prelaska sa 1 na 0 izvršava zahtevanu radnju. </a:t>
            </a:r>
            <a:endParaRPr lang="en-US" sz="1800" dirty="0" smtClean="0"/>
          </a:p>
        </p:txBody>
      </p:sp>
      <p:pic>
        <p:nvPicPr>
          <p:cNvPr id="15364" name="Picture 3"/>
          <p:cNvPicPr>
            <a:picLocks noChangeAspect="1" noChangeArrowheads="1"/>
          </p:cNvPicPr>
          <p:nvPr/>
        </p:nvPicPr>
        <p:blipFill>
          <a:blip r:embed="rId2" cstate="print"/>
          <a:srcRect/>
          <a:stretch>
            <a:fillRect/>
          </a:stretch>
        </p:blipFill>
        <p:spPr bwMode="auto">
          <a:xfrm>
            <a:off x="152400" y="3733800"/>
            <a:ext cx="8801100" cy="2619375"/>
          </a:xfrm>
          <a:prstGeom prst="rect">
            <a:avLst/>
          </a:prstGeom>
          <a:noFill/>
          <a:ln w="9525">
            <a:noFill/>
            <a:miter lim="800000"/>
            <a:headEnd/>
            <a:tailEnd/>
          </a:ln>
        </p:spPr>
      </p:pic>
      <p:sp>
        <p:nvSpPr>
          <p:cNvPr id="5" name="TextBox 4"/>
          <p:cNvSpPr txBox="1"/>
          <p:nvPr/>
        </p:nvSpPr>
        <p:spPr>
          <a:xfrm>
            <a:off x="2362200" y="4114800"/>
            <a:ext cx="500458" cy="276999"/>
          </a:xfrm>
          <a:prstGeom prst="rect">
            <a:avLst/>
          </a:prstGeom>
          <a:solidFill>
            <a:schemeClr val="bg1"/>
          </a:solidFill>
        </p:spPr>
        <p:txBody>
          <a:bodyPr wrap="none" rtlCol="0">
            <a:spAutoFit/>
          </a:bodyPr>
          <a:lstStyle/>
          <a:p>
            <a:r>
              <a:rPr lang="en-US" sz="1200" b="1" dirty="0" smtClean="0"/>
              <a:t>P2.</a:t>
            </a:r>
            <a:r>
              <a:rPr lang="sr-Latn-RS" sz="1200" b="1" dirty="0" smtClean="0"/>
              <a:t>4</a:t>
            </a:r>
            <a:endParaRPr lang="sr-Latn-CS" sz="1200" b="1" dirty="0"/>
          </a:p>
        </p:txBody>
      </p:sp>
      <p:sp>
        <p:nvSpPr>
          <p:cNvPr id="6" name="TextBox 5"/>
          <p:cNvSpPr txBox="1"/>
          <p:nvPr/>
        </p:nvSpPr>
        <p:spPr>
          <a:xfrm>
            <a:off x="1335932" y="4559300"/>
            <a:ext cx="372218" cy="276999"/>
          </a:xfrm>
          <a:prstGeom prst="rect">
            <a:avLst/>
          </a:prstGeom>
          <a:solidFill>
            <a:schemeClr val="bg1"/>
          </a:solidFill>
        </p:spPr>
        <p:txBody>
          <a:bodyPr wrap="none" rtlCol="0">
            <a:spAutoFit/>
          </a:bodyPr>
          <a:lstStyle/>
          <a:p>
            <a:r>
              <a:rPr lang="sr-Latn-RS" sz="1200" b="1" dirty="0" smtClean="0"/>
              <a:t>S1</a:t>
            </a:r>
            <a:endParaRPr lang="sr-Latn-CS" sz="1200"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sr-Latn-RS" dirty="0" smtClean="0"/>
              <a:t>Promenljive</a:t>
            </a:r>
            <a:endParaRPr lang="en-US" dirty="0"/>
          </a:p>
        </p:txBody>
      </p:sp>
      <p:pic>
        <p:nvPicPr>
          <p:cNvPr id="12290" name="Picture 2"/>
          <p:cNvPicPr>
            <a:picLocks noChangeAspect="1" noChangeArrowheads="1"/>
          </p:cNvPicPr>
          <p:nvPr/>
        </p:nvPicPr>
        <p:blipFill>
          <a:blip r:embed="rId2" cstate="print"/>
          <a:srcRect/>
          <a:stretch>
            <a:fillRect/>
          </a:stretch>
        </p:blipFill>
        <p:spPr bwMode="auto">
          <a:xfrm>
            <a:off x="76201" y="1827245"/>
            <a:ext cx="8991599" cy="4954555"/>
          </a:xfrm>
          <a:prstGeom prst="rect">
            <a:avLst/>
          </a:prstGeom>
          <a:noFill/>
          <a:ln w="9525">
            <a:solidFill>
              <a:srgbClr val="00B0F0"/>
            </a:solid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sr-Latn-RS" dirty="0" smtClean="0"/>
              <a:t>Formati prikaza podataka</a:t>
            </a:r>
            <a:endParaRPr lang="sr-Latn-CS" dirty="0"/>
          </a:p>
        </p:txBody>
      </p:sp>
      <p:sp>
        <p:nvSpPr>
          <p:cNvPr id="3" name="Content Placeholder 2"/>
          <p:cNvSpPr>
            <a:spLocks noGrp="1"/>
          </p:cNvSpPr>
          <p:nvPr>
            <p:ph idx="1"/>
          </p:nvPr>
        </p:nvSpPr>
        <p:spPr/>
        <p:txBody>
          <a:bodyPr/>
          <a:lstStyle/>
          <a:p>
            <a:endParaRPr lang="sr-Latn-CS"/>
          </a:p>
        </p:txBody>
      </p:sp>
      <p:pic>
        <p:nvPicPr>
          <p:cNvPr id="14338" name="Picture 2"/>
          <p:cNvPicPr>
            <a:picLocks noChangeAspect="1" noChangeArrowheads="1"/>
          </p:cNvPicPr>
          <p:nvPr/>
        </p:nvPicPr>
        <p:blipFill>
          <a:blip r:embed="rId2" cstate="print"/>
          <a:srcRect/>
          <a:stretch>
            <a:fillRect/>
          </a:stretch>
        </p:blipFill>
        <p:spPr bwMode="auto">
          <a:xfrm>
            <a:off x="43636" y="1460500"/>
            <a:ext cx="9049564" cy="5320598"/>
          </a:xfrm>
          <a:prstGeom prst="rect">
            <a:avLst/>
          </a:prstGeom>
          <a:noFill/>
          <a:ln w="9525">
            <a:solidFill>
              <a:srgbClr val="00B0F0"/>
            </a:solid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sr-Latn-RS" dirty="0" smtClean="0"/>
              <a:t>Variables????</a:t>
            </a:r>
            <a:endParaRPr lang="sr-Latn-CS" dirty="0"/>
          </a:p>
        </p:txBody>
      </p:sp>
      <p:sp>
        <p:nvSpPr>
          <p:cNvPr id="3" name="Content Placeholder 2"/>
          <p:cNvSpPr>
            <a:spLocks noGrp="1"/>
          </p:cNvSpPr>
          <p:nvPr>
            <p:ph idx="1"/>
          </p:nvPr>
        </p:nvSpPr>
        <p:spPr/>
        <p:txBody>
          <a:bodyPr/>
          <a:lstStyle/>
          <a:p>
            <a:endParaRPr lang="sr-Latn-CS"/>
          </a:p>
        </p:txBody>
      </p:sp>
      <p:pic>
        <p:nvPicPr>
          <p:cNvPr id="15363" name="Picture 3"/>
          <p:cNvPicPr>
            <a:picLocks noChangeAspect="1" noChangeArrowheads="1"/>
          </p:cNvPicPr>
          <p:nvPr/>
        </p:nvPicPr>
        <p:blipFill>
          <a:blip r:embed="rId2" cstate="print"/>
          <a:srcRect/>
          <a:stretch>
            <a:fillRect/>
          </a:stretch>
        </p:blipFill>
        <p:spPr bwMode="auto">
          <a:xfrm>
            <a:off x="685800" y="1447800"/>
            <a:ext cx="7820025" cy="5336335"/>
          </a:xfrm>
          <a:prstGeom prst="rect">
            <a:avLst/>
          </a:prstGeom>
          <a:noFill/>
          <a:ln w="9525">
            <a:solidFill>
              <a:srgbClr val="0070C0"/>
            </a:solidFill>
            <a:miter lim="800000"/>
            <a:headEnd/>
            <a:tailEnd/>
          </a:ln>
        </p:spPr>
      </p:pic>
      <p:pic>
        <p:nvPicPr>
          <p:cNvPr id="15364" name="Picture 4"/>
          <p:cNvPicPr>
            <a:picLocks noChangeAspect="1" noChangeArrowheads="1"/>
          </p:cNvPicPr>
          <p:nvPr/>
        </p:nvPicPr>
        <p:blipFill>
          <a:blip r:embed="rId3" cstate="print"/>
          <a:srcRect/>
          <a:stretch>
            <a:fillRect/>
          </a:stretch>
        </p:blipFill>
        <p:spPr bwMode="auto">
          <a:xfrm>
            <a:off x="304800" y="1828800"/>
            <a:ext cx="3345971" cy="4267200"/>
          </a:xfrm>
          <a:prstGeom prst="rect">
            <a:avLst/>
          </a:prstGeom>
          <a:noFill/>
          <a:ln w="9525">
            <a:solidFill>
              <a:srgbClr val="FF0000"/>
            </a:solid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127000" y="1523141"/>
            <a:ext cx="8915400" cy="5258659"/>
          </a:xfrm>
          <a:prstGeom prst="rect">
            <a:avLst/>
          </a:prstGeom>
          <a:noFill/>
          <a:ln w="9525">
            <a:solidFill>
              <a:srgbClr val="00B0F0"/>
            </a:solidFill>
            <a:miter lim="800000"/>
            <a:headEnd/>
            <a:tailEnd/>
          </a:ln>
        </p:spPr>
      </p:pic>
      <p:sp>
        <p:nvSpPr>
          <p:cNvPr id="2" name="Title 1"/>
          <p:cNvSpPr>
            <a:spLocks noGrp="1"/>
          </p:cNvSpPr>
          <p:nvPr>
            <p:ph type="title"/>
          </p:nvPr>
        </p:nvSpPr>
        <p:spPr/>
        <p:txBody>
          <a:bodyPr anchor="t"/>
          <a:lstStyle/>
          <a:p>
            <a:r>
              <a:rPr lang="en-US" dirty="0" smtClean="0"/>
              <a:t>K</a:t>
            </a:r>
            <a:r>
              <a:rPr lang="sr-Latn-RS" dirty="0" smtClean="0"/>
              <a:t>odiranje ispisa na displej</a:t>
            </a:r>
            <a:endParaRPr lang="en-US" dirty="0"/>
          </a:p>
        </p:txBody>
      </p:sp>
      <p:pic>
        <p:nvPicPr>
          <p:cNvPr id="4100" name="Picture 4" descr="http://upload.wikimedia.org/wikipedia/commons/thumb/0/02/7_segment_display_labeled.svg/220px-7_segment_display_labeled.svg.png"/>
          <p:cNvPicPr>
            <a:picLocks noChangeAspect="1" noChangeArrowheads="1"/>
          </p:cNvPicPr>
          <p:nvPr/>
        </p:nvPicPr>
        <p:blipFill>
          <a:blip r:embed="rId3" cstate="print"/>
          <a:srcRect/>
          <a:stretch>
            <a:fillRect/>
          </a:stretch>
        </p:blipFill>
        <p:spPr bwMode="auto">
          <a:xfrm>
            <a:off x="7048500" y="-152400"/>
            <a:ext cx="2095500" cy="2095501"/>
          </a:xfrm>
          <a:prstGeom prst="rect">
            <a:avLst/>
          </a:prstGeom>
          <a:noFill/>
        </p:spPr>
      </p:pic>
      <p:pic>
        <p:nvPicPr>
          <p:cNvPr id="3074" name="Picture 2"/>
          <p:cNvPicPr>
            <a:picLocks noChangeAspect="1" noChangeArrowheads="1"/>
          </p:cNvPicPr>
          <p:nvPr/>
        </p:nvPicPr>
        <p:blipFill>
          <a:blip r:embed="rId4" cstate="print"/>
          <a:srcRect/>
          <a:stretch>
            <a:fillRect/>
          </a:stretch>
        </p:blipFill>
        <p:spPr bwMode="auto">
          <a:xfrm>
            <a:off x="4184958" y="4572000"/>
            <a:ext cx="4501842" cy="167640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sr-Latn-RS" dirty="0" smtClean="0"/>
              <a:t>Call Stack</a:t>
            </a:r>
            <a:endParaRPr lang="sr-Latn-CS" dirty="0"/>
          </a:p>
        </p:txBody>
      </p:sp>
      <p:sp>
        <p:nvSpPr>
          <p:cNvPr id="3" name="Content Placeholder 2"/>
          <p:cNvSpPr>
            <a:spLocks noGrp="1"/>
          </p:cNvSpPr>
          <p:nvPr>
            <p:ph idx="1"/>
          </p:nvPr>
        </p:nvSpPr>
        <p:spPr/>
        <p:txBody>
          <a:bodyPr/>
          <a:lstStyle/>
          <a:p>
            <a:endParaRPr lang="sr-Latn-CS"/>
          </a:p>
        </p:txBody>
      </p:sp>
      <p:pic>
        <p:nvPicPr>
          <p:cNvPr id="16386" name="Picture 2"/>
          <p:cNvPicPr>
            <a:picLocks noChangeAspect="1" noChangeArrowheads="1"/>
          </p:cNvPicPr>
          <p:nvPr/>
        </p:nvPicPr>
        <p:blipFill>
          <a:blip r:embed="rId2" cstate="print"/>
          <a:srcRect/>
          <a:stretch>
            <a:fillRect/>
          </a:stretch>
        </p:blipFill>
        <p:spPr bwMode="auto">
          <a:xfrm>
            <a:off x="152400" y="2102589"/>
            <a:ext cx="8839201" cy="4289981"/>
          </a:xfrm>
          <a:prstGeom prst="rect">
            <a:avLst/>
          </a:prstGeom>
          <a:noFill/>
          <a:ln w="9525">
            <a:solidFill>
              <a:srgbClr val="00B0F0"/>
            </a:solid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Zadatak</a:t>
            </a:r>
            <a:r>
              <a:rPr lang="en-US" dirty="0" smtClean="0"/>
              <a:t> </a:t>
            </a:r>
            <a:r>
              <a:rPr lang="sr-Latn-RS" dirty="0" smtClean="0"/>
              <a:t>2</a:t>
            </a:r>
            <a:endParaRPr lang="en-US" dirty="0"/>
          </a:p>
        </p:txBody>
      </p:sp>
      <p:sp>
        <p:nvSpPr>
          <p:cNvPr id="3" name="Content Placeholder 2"/>
          <p:cNvSpPr>
            <a:spLocks noGrp="1"/>
          </p:cNvSpPr>
          <p:nvPr>
            <p:ph idx="1"/>
          </p:nvPr>
        </p:nvSpPr>
        <p:spPr/>
        <p:txBody>
          <a:bodyPr>
            <a:normAutofit/>
          </a:bodyPr>
          <a:lstStyle/>
          <a:p>
            <a:r>
              <a:rPr lang="en-US" dirty="0" err="1" smtClean="0"/>
              <a:t>Kreirati</a:t>
            </a:r>
            <a:r>
              <a:rPr lang="en-US" dirty="0" smtClean="0"/>
              <a:t> </a:t>
            </a:r>
            <a:r>
              <a:rPr lang="en-US" dirty="0" err="1" smtClean="0"/>
              <a:t>novi</a:t>
            </a:r>
            <a:r>
              <a:rPr lang="en-US" dirty="0" smtClean="0"/>
              <a:t> </a:t>
            </a:r>
            <a:r>
              <a:rPr lang="en-US" dirty="0" err="1" smtClean="0"/>
              <a:t>projekat</a:t>
            </a:r>
            <a:r>
              <a:rPr lang="en-US" dirty="0" smtClean="0"/>
              <a:t> u </a:t>
            </a:r>
            <a:r>
              <a:rPr lang="en-US" dirty="0" err="1" smtClean="0"/>
              <a:t>okviru</a:t>
            </a:r>
            <a:r>
              <a:rPr lang="en-US" dirty="0" smtClean="0"/>
              <a:t> </a:t>
            </a:r>
            <a:r>
              <a:rPr lang="en-US" dirty="0" err="1" smtClean="0"/>
              <a:t>postoje</a:t>
            </a:r>
            <a:r>
              <a:rPr lang="sr-Latn-RS" dirty="0" smtClean="0"/>
              <a:t>ć</a:t>
            </a:r>
            <a:r>
              <a:rPr lang="en-US" dirty="0" err="1" smtClean="0"/>
              <a:t>eg</a:t>
            </a:r>
            <a:r>
              <a:rPr lang="en-US" dirty="0" smtClean="0"/>
              <a:t> Workspace-a</a:t>
            </a:r>
            <a:r>
              <a:rPr lang="sr-Latn-RS" dirty="0" smtClean="0"/>
              <a:t> koji se zove Proj_2_mod1. </a:t>
            </a:r>
          </a:p>
          <a:p>
            <a:r>
              <a:rPr lang="sr-Latn-RS" dirty="0" smtClean="0"/>
              <a:t>Projektni zadatak: </a:t>
            </a:r>
          </a:p>
          <a:p>
            <a:pPr lvl="1"/>
            <a:r>
              <a:rPr lang="sr-Latn-RS" dirty="0" smtClean="0"/>
              <a:t>Proširiti funkcionalnost projekta Proj_2 tako da se pomoću tastera S2 implementira dekrementiranje brojača counter.</a:t>
            </a:r>
          </a:p>
          <a:p>
            <a:pPr lvl="1"/>
            <a:r>
              <a:rPr lang="sr-Latn-RS" dirty="0" smtClean="0"/>
              <a:t>Proširiti tabelu preslikavanja BCD/7seg tako da se omogući prikaz heksadecimalnih cifara.</a:t>
            </a:r>
          </a:p>
          <a:p>
            <a:pPr lvl="1"/>
            <a:r>
              <a:rPr lang="sr-Latn-RS" dirty="0" smtClean="0"/>
              <a:t>Promeniti displje na koji se ispisuje cifra (hint: aktivirati drugu selekciju)</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srcRect/>
          <a:stretch>
            <a:fillRect/>
          </a:stretch>
        </p:blipFill>
        <p:spPr bwMode="auto">
          <a:xfrm>
            <a:off x="1" y="1600200"/>
            <a:ext cx="8257496" cy="5257800"/>
          </a:xfrm>
          <a:prstGeom prst="rect">
            <a:avLst/>
          </a:prstGeom>
          <a:noFill/>
          <a:ln w="9525">
            <a:noFill/>
            <a:miter lim="800000"/>
            <a:headEnd/>
            <a:tailEnd/>
          </a:ln>
        </p:spPr>
      </p:pic>
      <p:sp>
        <p:nvSpPr>
          <p:cNvPr id="2" name="Title 1"/>
          <p:cNvSpPr>
            <a:spLocks noGrp="1"/>
          </p:cNvSpPr>
          <p:nvPr>
            <p:ph type="title"/>
          </p:nvPr>
        </p:nvSpPr>
        <p:spPr/>
        <p:txBody>
          <a:bodyPr anchor="t"/>
          <a:lstStyle/>
          <a:p>
            <a:r>
              <a:rPr lang="sr-Latn-RS" dirty="0" smtClean="0"/>
              <a:t>Problem pristupa sa poliranjem</a:t>
            </a:r>
            <a:endParaRPr lang="en-US" dirty="0"/>
          </a:p>
        </p:txBody>
      </p:sp>
      <p:pic>
        <p:nvPicPr>
          <p:cNvPr id="8194" name="Picture 2"/>
          <p:cNvPicPr>
            <a:picLocks noChangeAspect="1" noChangeArrowheads="1"/>
          </p:cNvPicPr>
          <p:nvPr/>
        </p:nvPicPr>
        <p:blipFill>
          <a:blip r:embed="rId3" cstate="print"/>
          <a:srcRect/>
          <a:stretch>
            <a:fillRect/>
          </a:stretch>
        </p:blipFill>
        <p:spPr bwMode="auto">
          <a:xfrm>
            <a:off x="4724400" y="3505200"/>
            <a:ext cx="3781425" cy="831288"/>
          </a:xfrm>
          <a:prstGeom prst="rect">
            <a:avLst/>
          </a:prstGeom>
          <a:ln>
            <a:headEnd/>
            <a:tailEnd/>
          </a:ln>
        </p:spPr>
        <p:style>
          <a:lnRef idx="2">
            <a:schemeClr val="accent1"/>
          </a:lnRef>
          <a:fillRef idx="1">
            <a:schemeClr val="lt1"/>
          </a:fillRef>
          <a:effectRef idx="0">
            <a:schemeClr val="accent1"/>
          </a:effectRef>
          <a:fontRef idx="minor">
            <a:schemeClr val="dk1"/>
          </a:fontRef>
        </p:style>
      </p:pic>
      <p:sp>
        <p:nvSpPr>
          <p:cNvPr id="6" name="Oval 5"/>
          <p:cNvSpPr/>
          <p:nvPr/>
        </p:nvSpPr>
        <p:spPr>
          <a:xfrm>
            <a:off x="2971800" y="4610100"/>
            <a:ext cx="1066800" cy="152400"/>
          </a:xfrm>
          <a:prstGeom prst="ellipse">
            <a:avLst/>
          </a:prstGeom>
          <a:solidFill>
            <a:schemeClr val="accent1">
              <a:alpha val="2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876800" y="5105400"/>
            <a:ext cx="2819400" cy="10668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000" dirty="0">
              <a:ln w="12700">
                <a:solidFill>
                  <a:schemeClr val="tx2">
                    <a:satMod val="155000"/>
                  </a:schemeClr>
                </a:solidFill>
                <a:prstDash val="solid"/>
              </a:ln>
              <a:solidFill>
                <a:schemeClr val="tx1"/>
              </a:solidFill>
              <a:latin typeface="Arial" pitchFamily="34" charset="0"/>
            </a:endParaRPr>
          </a:p>
        </p:txBody>
      </p:sp>
      <p:cxnSp>
        <p:nvCxnSpPr>
          <p:cNvPr id="10" name="Straight Arrow Connector 9"/>
          <p:cNvCxnSpPr>
            <a:stCxn id="8" idx="1"/>
          </p:cNvCxnSpPr>
          <p:nvPr/>
        </p:nvCxnSpPr>
        <p:spPr>
          <a:xfrm flipH="1" flipV="1">
            <a:off x="4038600" y="4724401"/>
            <a:ext cx="1251092" cy="53722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8" idx="0"/>
          </p:cNvCxnSpPr>
          <p:nvPr/>
        </p:nvCxnSpPr>
        <p:spPr>
          <a:xfrm flipH="1" flipV="1">
            <a:off x="6019800" y="4267200"/>
            <a:ext cx="266700" cy="8382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648200" y="3611880"/>
            <a:ext cx="403860" cy="215444"/>
          </a:xfrm>
          <a:prstGeom prst="rect">
            <a:avLst/>
          </a:prstGeom>
          <a:solidFill>
            <a:schemeClr val="bg1"/>
          </a:solidFill>
        </p:spPr>
        <p:txBody>
          <a:bodyPr wrap="square" rtlCol="0">
            <a:spAutoFit/>
          </a:bodyPr>
          <a:lstStyle/>
          <a:p>
            <a:r>
              <a:rPr lang="en-US" sz="800" b="1" dirty="0" smtClean="0"/>
              <a:t>P2.</a:t>
            </a:r>
            <a:r>
              <a:rPr lang="sr-Latn-RS" sz="800" b="1" dirty="0" smtClean="0"/>
              <a:t>4</a:t>
            </a:r>
            <a:endParaRPr lang="sr-Latn-CS" sz="800" b="1" dirty="0"/>
          </a:p>
        </p:txBody>
      </p:sp>
      <p:sp>
        <p:nvSpPr>
          <p:cNvPr id="17" name="TextBox 16"/>
          <p:cNvSpPr txBox="1"/>
          <p:nvPr/>
        </p:nvSpPr>
        <p:spPr>
          <a:xfrm>
            <a:off x="5105400" y="5334000"/>
            <a:ext cx="2362200" cy="646331"/>
          </a:xfrm>
          <a:prstGeom prst="rect">
            <a:avLst/>
          </a:prstGeom>
          <a:noFill/>
        </p:spPr>
        <p:txBody>
          <a:bodyPr wrap="square" rtlCol="0">
            <a:spAutoFit/>
          </a:bodyPr>
          <a:lstStyle/>
          <a:p>
            <a:pPr algn="ctr"/>
            <a:r>
              <a:rPr lang="sr-Latn-RS" sz="1200" dirty="0" smtClean="0"/>
              <a:t>Problem: Da bi se detektovala ivica potrebno je pamtiti i prethodno stanje</a:t>
            </a:r>
            <a:endParaRPr lang="sr-Latn-CS" sz="12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r>
              <a:rPr lang="sr-Latn-RS" dirty="0" smtClean="0"/>
              <a:t>Projekat 3 – pristup preko prekida</a:t>
            </a:r>
            <a:endParaRPr lang="en-US" dirty="0"/>
          </a:p>
        </p:txBody>
      </p:sp>
      <p:sp>
        <p:nvSpPr>
          <p:cNvPr id="3" name="Content Placeholder 2"/>
          <p:cNvSpPr>
            <a:spLocks noGrp="1"/>
          </p:cNvSpPr>
          <p:nvPr>
            <p:ph idx="1"/>
          </p:nvPr>
        </p:nvSpPr>
        <p:spPr>
          <a:xfrm>
            <a:off x="457200" y="1935480"/>
            <a:ext cx="3200400" cy="4389120"/>
          </a:xfrm>
        </p:spPr>
        <p:txBody>
          <a:bodyPr>
            <a:normAutofit fontScale="70000" lnSpcReduction="20000"/>
          </a:bodyPr>
          <a:lstStyle/>
          <a:p>
            <a:r>
              <a:rPr lang="sr-Latn-RS" sz="2800" dirty="0" smtClean="0"/>
              <a:t>Projekat 3 je</a:t>
            </a:r>
            <a:r>
              <a:rPr lang="en-US" sz="2800" dirty="0" smtClean="0"/>
              <a:t> </a:t>
            </a:r>
            <a:r>
              <a:rPr lang="sr-Latn-RS" sz="2800" dirty="0" smtClean="0"/>
              <a:t>program u C-u</a:t>
            </a:r>
            <a:r>
              <a:rPr lang="en-US" sz="2800" dirty="0" smtClean="0"/>
              <a:t> </a:t>
            </a:r>
            <a:r>
              <a:rPr lang="sr-Latn-CS" sz="2800" dirty="0" smtClean="0"/>
              <a:t>za razvojni sistem RS-MSP430F5438A </a:t>
            </a:r>
            <a:r>
              <a:rPr lang="en-US" sz="2800" dirty="0" err="1" smtClean="0"/>
              <a:t>koji</a:t>
            </a:r>
            <a:r>
              <a:rPr lang="en-US" sz="2800" dirty="0" smtClean="0"/>
              <a:t> </a:t>
            </a:r>
            <a:r>
              <a:rPr lang="sr-Latn-RS" sz="2800" dirty="0" smtClean="0"/>
              <a:t>obezbeđuje da se </a:t>
            </a:r>
            <a:r>
              <a:rPr lang="sr-Latn-RS" sz="2800" b="1" dirty="0" smtClean="0"/>
              <a:t>korišćenjem prekida </a:t>
            </a:r>
            <a:r>
              <a:rPr lang="sr-Latn-RS" sz="2800" dirty="0" smtClean="0"/>
              <a:t>obezbedi da se nakon svakog pritiska tastera S1 inkrementira sadržaj promenljive counter, a zatim na jedan LED displej ispisuje njena vrednost</a:t>
            </a:r>
            <a:r>
              <a:rPr lang="sr-Latn-CS" sz="2800" dirty="0" smtClean="0"/>
              <a:t>.</a:t>
            </a:r>
          </a:p>
          <a:p>
            <a:r>
              <a:rPr lang="sr-Latn-CS" sz="2800" dirty="0" smtClean="0"/>
              <a:t>Promenljiva </a:t>
            </a:r>
            <a:r>
              <a:rPr lang="sr-Latn-CS" sz="2800" dirty="0" err="1" smtClean="0"/>
              <a:t>counter</a:t>
            </a:r>
            <a:r>
              <a:rPr lang="sr-Latn-CS" sz="2800" dirty="0" smtClean="0"/>
              <a:t> je u opsegu 0-9.</a:t>
            </a:r>
          </a:p>
          <a:p>
            <a:r>
              <a:rPr lang="sr-Latn-CS" sz="2800" dirty="0" smtClean="0"/>
              <a:t>Inkrementiranje kada je vrednost 9 postavlja </a:t>
            </a:r>
            <a:r>
              <a:rPr lang="sr-Latn-CS" sz="2800" dirty="0" err="1" smtClean="0"/>
              <a:t>counter</a:t>
            </a:r>
            <a:r>
              <a:rPr lang="sr-Latn-CS" sz="2800" dirty="0" smtClean="0"/>
              <a:t> na vrednost 0.</a:t>
            </a:r>
          </a:p>
          <a:p>
            <a:endParaRPr lang="en-US" dirty="0"/>
          </a:p>
        </p:txBody>
      </p:sp>
      <p:pic>
        <p:nvPicPr>
          <p:cNvPr id="6" name="Picture 2"/>
          <p:cNvPicPr>
            <a:picLocks noChangeAspect="1" noChangeArrowheads="1"/>
          </p:cNvPicPr>
          <p:nvPr/>
        </p:nvPicPr>
        <p:blipFill>
          <a:blip r:embed="rId2" cstate="print"/>
          <a:srcRect/>
          <a:stretch>
            <a:fillRect/>
          </a:stretch>
        </p:blipFill>
        <p:spPr bwMode="auto">
          <a:xfrm>
            <a:off x="3658844" y="1447800"/>
            <a:ext cx="5350406" cy="518160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r>
              <a:rPr lang="sr-Latn-RS" dirty="0" smtClean="0"/>
              <a:t>Projekat 3 – pristup preko prekida</a:t>
            </a:r>
            <a:endParaRPr lang="en-US" dirty="0"/>
          </a:p>
        </p:txBody>
      </p:sp>
      <p:sp>
        <p:nvSpPr>
          <p:cNvPr id="3" name="Content Placeholder 2"/>
          <p:cNvSpPr>
            <a:spLocks noGrp="1"/>
          </p:cNvSpPr>
          <p:nvPr>
            <p:ph idx="1"/>
          </p:nvPr>
        </p:nvSpPr>
        <p:spPr>
          <a:xfrm>
            <a:off x="457200" y="1935480"/>
            <a:ext cx="3200400" cy="4389120"/>
          </a:xfrm>
        </p:spPr>
        <p:txBody>
          <a:bodyPr>
            <a:normAutofit fontScale="70000" lnSpcReduction="20000"/>
          </a:bodyPr>
          <a:lstStyle/>
          <a:p>
            <a:r>
              <a:rPr lang="sr-Latn-RS" sz="2800" dirty="0" smtClean="0"/>
              <a:t>Projekat 3 je</a:t>
            </a:r>
            <a:r>
              <a:rPr lang="en-US" sz="2800" dirty="0" smtClean="0"/>
              <a:t> </a:t>
            </a:r>
            <a:r>
              <a:rPr lang="sr-Latn-RS" sz="2800" dirty="0" smtClean="0"/>
              <a:t>program u C-u</a:t>
            </a:r>
            <a:r>
              <a:rPr lang="en-US" sz="2800" dirty="0" smtClean="0"/>
              <a:t> </a:t>
            </a:r>
            <a:r>
              <a:rPr lang="sr-Latn-CS" sz="2800" dirty="0" smtClean="0"/>
              <a:t>za razvojni sistem RS-MSP430F5438A </a:t>
            </a:r>
            <a:r>
              <a:rPr lang="en-US" sz="2800" dirty="0" err="1" smtClean="0"/>
              <a:t>koji</a:t>
            </a:r>
            <a:r>
              <a:rPr lang="en-US" sz="2800" dirty="0" smtClean="0"/>
              <a:t> </a:t>
            </a:r>
            <a:r>
              <a:rPr lang="sr-Latn-RS" sz="2800" dirty="0" smtClean="0"/>
              <a:t>obezbeđuje da se </a:t>
            </a:r>
            <a:r>
              <a:rPr lang="sr-Latn-RS" sz="2800" b="1" dirty="0" smtClean="0"/>
              <a:t>korišćenjem prekida </a:t>
            </a:r>
            <a:r>
              <a:rPr lang="sr-Latn-RS" sz="2800" dirty="0" smtClean="0"/>
              <a:t>obezbedi da se nakon svakog pritiska tastera S1 inkrementira sadržaj promenljive counter, a zatim na jedan LED displej ispisuje njena vrednost</a:t>
            </a:r>
            <a:r>
              <a:rPr lang="sr-Latn-CS" sz="2800" dirty="0" smtClean="0"/>
              <a:t>.</a:t>
            </a:r>
          </a:p>
          <a:p>
            <a:r>
              <a:rPr lang="sr-Latn-CS" sz="2800" dirty="0" smtClean="0"/>
              <a:t>Promenljiva </a:t>
            </a:r>
            <a:r>
              <a:rPr lang="sr-Latn-CS" sz="2800" dirty="0" err="1" smtClean="0"/>
              <a:t>counter</a:t>
            </a:r>
            <a:r>
              <a:rPr lang="sr-Latn-CS" sz="2800" dirty="0" smtClean="0"/>
              <a:t> je u opsegu 0-9.</a:t>
            </a:r>
          </a:p>
          <a:p>
            <a:r>
              <a:rPr lang="sr-Latn-CS" sz="2800" dirty="0" smtClean="0"/>
              <a:t>Inkrementiranje kada je vrednost 9 postavlja </a:t>
            </a:r>
            <a:r>
              <a:rPr lang="sr-Latn-CS" sz="2800" dirty="0" err="1" smtClean="0"/>
              <a:t>counter</a:t>
            </a:r>
            <a:r>
              <a:rPr lang="sr-Latn-CS" sz="2800" dirty="0" smtClean="0"/>
              <a:t> na vrednost 0.</a:t>
            </a:r>
          </a:p>
          <a:p>
            <a:endParaRPr lang="en-US" dirty="0"/>
          </a:p>
        </p:txBody>
      </p:sp>
      <p:pic>
        <p:nvPicPr>
          <p:cNvPr id="6" name="Picture 2"/>
          <p:cNvPicPr>
            <a:picLocks noChangeAspect="1" noChangeArrowheads="1"/>
          </p:cNvPicPr>
          <p:nvPr/>
        </p:nvPicPr>
        <p:blipFill>
          <a:blip r:embed="rId2" cstate="print"/>
          <a:srcRect/>
          <a:stretch>
            <a:fillRect/>
          </a:stretch>
        </p:blipFill>
        <p:spPr bwMode="auto">
          <a:xfrm>
            <a:off x="3658844" y="1447800"/>
            <a:ext cx="5350406" cy="5181600"/>
          </a:xfrm>
          <a:prstGeom prst="rect">
            <a:avLst/>
          </a:prstGeom>
          <a:noFill/>
          <a:ln w="9525">
            <a:solidFill>
              <a:schemeClr val="accent1"/>
            </a:solidFill>
            <a:miter lim="800000"/>
            <a:headEnd/>
            <a:tailEnd/>
          </a:ln>
        </p:spPr>
      </p:pic>
      <p:pic>
        <p:nvPicPr>
          <p:cNvPr id="5" name="Picture 4"/>
          <p:cNvPicPr>
            <a:picLocks noChangeAspect="1" noChangeArrowheads="1"/>
          </p:cNvPicPr>
          <p:nvPr/>
        </p:nvPicPr>
        <p:blipFill>
          <a:blip r:embed="rId3" cstate="print"/>
          <a:srcRect/>
          <a:stretch>
            <a:fillRect/>
          </a:stretch>
        </p:blipFill>
        <p:spPr bwMode="auto">
          <a:xfrm>
            <a:off x="1371600" y="3429000"/>
            <a:ext cx="6896100" cy="1276350"/>
          </a:xfrm>
          <a:prstGeom prst="rect">
            <a:avLst/>
          </a:prstGeom>
          <a:noFill/>
          <a:ln w="9525">
            <a:noFill/>
            <a:miter lim="800000"/>
            <a:headEnd/>
            <a:tailEnd/>
          </a:ln>
        </p:spPr>
      </p:pic>
      <p:sp>
        <p:nvSpPr>
          <p:cNvPr id="7" name="TextBox 6"/>
          <p:cNvSpPr txBox="1"/>
          <p:nvPr/>
        </p:nvSpPr>
        <p:spPr>
          <a:xfrm>
            <a:off x="3048000" y="3657600"/>
            <a:ext cx="500458" cy="276999"/>
          </a:xfrm>
          <a:prstGeom prst="rect">
            <a:avLst/>
          </a:prstGeom>
          <a:solidFill>
            <a:schemeClr val="bg1"/>
          </a:solidFill>
        </p:spPr>
        <p:txBody>
          <a:bodyPr wrap="none" rtlCol="0">
            <a:spAutoFit/>
          </a:bodyPr>
          <a:lstStyle/>
          <a:p>
            <a:r>
              <a:rPr lang="en-US" sz="1200" b="1" dirty="0" smtClean="0"/>
              <a:t>P2.</a:t>
            </a:r>
            <a:r>
              <a:rPr lang="sr-Latn-RS" sz="1200" b="1" dirty="0" smtClean="0"/>
              <a:t>4</a:t>
            </a:r>
            <a:endParaRPr lang="sr-Latn-CS" sz="1200" b="1" dirty="0"/>
          </a:p>
        </p:txBody>
      </p:sp>
      <p:sp>
        <p:nvSpPr>
          <p:cNvPr id="8" name="TextBox 7"/>
          <p:cNvSpPr txBox="1"/>
          <p:nvPr/>
        </p:nvSpPr>
        <p:spPr>
          <a:xfrm>
            <a:off x="2275732" y="4083050"/>
            <a:ext cx="372218" cy="276999"/>
          </a:xfrm>
          <a:prstGeom prst="rect">
            <a:avLst/>
          </a:prstGeom>
          <a:solidFill>
            <a:schemeClr val="bg1"/>
          </a:solidFill>
        </p:spPr>
        <p:txBody>
          <a:bodyPr wrap="none" rtlCol="0">
            <a:spAutoFit/>
          </a:bodyPr>
          <a:lstStyle/>
          <a:p>
            <a:r>
              <a:rPr lang="sr-Latn-RS" sz="1200" b="1" dirty="0" smtClean="0"/>
              <a:t>S1</a:t>
            </a:r>
            <a:endParaRPr lang="sr-Latn-CS" sz="1200" b="1"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a:defRPr/>
            </a:pPr>
            <a:r>
              <a:rPr lang="sr-Latn-RS" dirty="0" smtClean="0"/>
              <a:t>P</a:t>
            </a:r>
            <a:r>
              <a:rPr lang="en-US" dirty="0" err="1" smtClean="0"/>
              <a:t>rekidi</a:t>
            </a:r>
            <a:endParaRPr lang="en-US" dirty="0"/>
          </a:p>
        </p:txBody>
      </p:sp>
      <p:sp>
        <p:nvSpPr>
          <p:cNvPr id="63491" name="Rectangle 3"/>
          <p:cNvSpPr>
            <a:spLocks noGrp="1" noChangeArrowheads="1"/>
          </p:cNvSpPr>
          <p:nvPr>
            <p:ph type="body" idx="1"/>
          </p:nvPr>
        </p:nvSpPr>
        <p:spPr/>
        <p:txBody>
          <a:bodyPr/>
          <a:lstStyle/>
          <a:p>
            <a:pPr>
              <a:defRPr/>
            </a:pPr>
            <a:r>
              <a:rPr lang="en-US" dirty="0" err="1"/>
              <a:t>Postoji</a:t>
            </a:r>
            <a:r>
              <a:rPr lang="en-US" dirty="0"/>
              <a:t> do </a:t>
            </a:r>
            <a:r>
              <a:rPr lang="sr-Latn-RS" dirty="0" smtClean="0"/>
              <a:t>62</a:t>
            </a:r>
            <a:r>
              <a:rPr lang="en-US" dirty="0" smtClean="0"/>
              <a:t> </a:t>
            </a:r>
            <a:r>
              <a:rPr lang="en-US" dirty="0" err="1" smtClean="0"/>
              <a:t>različit</a:t>
            </a:r>
            <a:r>
              <a:rPr lang="sr-Latn-RS" dirty="0" smtClean="0"/>
              <a:t>a</a:t>
            </a:r>
            <a:r>
              <a:rPr lang="en-US" dirty="0" smtClean="0"/>
              <a:t> </a:t>
            </a:r>
            <a:r>
              <a:rPr lang="en-US" dirty="0" err="1"/>
              <a:t>maskirajućih</a:t>
            </a:r>
            <a:r>
              <a:rPr lang="en-US" dirty="0"/>
              <a:t> </a:t>
            </a:r>
            <a:r>
              <a:rPr lang="en-US" dirty="0" err="1"/>
              <a:t>prekida</a:t>
            </a:r>
            <a:r>
              <a:rPr lang="en-US" dirty="0"/>
              <a:t> </a:t>
            </a:r>
            <a:r>
              <a:rPr lang="en-US" dirty="0" err="1"/>
              <a:t>koji</a:t>
            </a:r>
            <a:r>
              <a:rPr lang="en-US" dirty="0"/>
              <a:t> se u </a:t>
            </a:r>
            <a:r>
              <a:rPr lang="en-US" dirty="0" err="1"/>
              <a:t>zavisnosti</a:t>
            </a:r>
            <a:r>
              <a:rPr lang="en-US" dirty="0"/>
              <a:t> </a:t>
            </a:r>
            <a:r>
              <a:rPr lang="en-US" dirty="0" err="1"/>
              <a:t>od</a:t>
            </a:r>
            <a:r>
              <a:rPr lang="en-US" dirty="0"/>
              <a:t> </a:t>
            </a:r>
            <a:r>
              <a:rPr lang="en-US" dirty="0" err="1"/>
              <a:t>konkretne</a:t>
            </a:r>
            <a:r>
              <a:rPr lang="en-US" dirty="0"/>
              <a:t> </a:t>
            </a:r>
            <a:r>
              <a:rPr lang="en-US" dirty="0" err="1"/>
              <a:t>izvedbe</a:t>
            </a:r>
            <a:r>
              <a:rPr lang="en-US" dirty="0"/>
              <a:t> </a:t>
            </a:r>
            <a:r>
              <a:rPr lang="en-US" dirty="0" err="1"/>
              <a:t>mikrokontrolera</a:t>
            </a:r>
            <a:r>
              <a:rPr lang="en-US" dirty="0"/>
              <a:t> </a:t>
            </a:r>
            <a:r>
              <a:rPr lang="en-US" dirty="0" err="1"/>
              <a:t>dodeljuju</a:t>
            </a:r>
            <a:r>
              <a:rPr lang="en-US" dirty="0"/>
              <a:t> </a:t>
            </a:r>
            <a:r>
              <a:rPr lang="en-US" dirty="0" err="1"/>
              <a:t>različitim</a:t>
            </a:r>
            <a:r>
              <a:rPr lang="en-US" dirty="0"/>
              <a:t> </a:t>
            </a:r>
            <a:r>
              <a:rPr lang="en-US" dirty="0" err="1"/>
              <a:t>periferijama</a:t>
            </a:r>
            <a:endParaRPr lang="en-US" dirty="0"/>
          </a:p>
          <a:p>
            <a:pPr>
              <a:defRPr/>
            </a:pPr>
            <a:r>
              <a:rPr lang="en-US" dirty="0" err="1"/>
              <a:t>Prekidi</a:t>
            </a:r>
            <a:r>
              <a:rPr lang="en-US" dirty="0"/>
              <a:t> se </a:t>
            </a:r>
            <a:r>
              <a:rPr lang="en-US" dirty="0" err="1"/>
              <a:t>prioritiraju</a:t>
            </a:r>
            <a:r>
              <a:rPr lang="en-US" dirty="0"/>
              <a:t> </a:t>
            </a:r>
            <a:r>
              <a:rPr lang="en-US" dirty="0" err="1"/>
              <a:t>pri</a:t>
            </a:r>
            <a:r>
              <a:rPr lang="en-US" dirty="0"/>
              <a:t> </a:t>
            </a:r>
            <a:r>
              <a:rPr lang="en-US" dirty="0" err="1"/>
              <a:t>čemi</a:t>
            </a:r>
            <a:r>
              <a:rPr lang="en-US" dirty="0"/>
              <a:t> </a:t>
            </a:r>
            <a:r>
              <a:rPr lang="sr-Latn-RS" dirty="0" smtClean="0"/>
              <a:t>su</a:t>
            </a:r>
            <a:r>
              <a:rPr lang="en-US" dirty="0" smtClean="0"/>
              <a:t> </a:t>
            </a:r>
            <a:r>
              <a:rPr lang="en-US" dirty="0"/>
              <a:t>NMI </a:t>
            </a:r>
            <a:r>
              <a:rPr lang="sr-Latn-RS" dirty="0" smtClean="0"/>
              <a:t>prekidi </a:t>
            </a:r>
            <a:r>
              <a:rPr lang="en-US" dirty="0" err="1" smtClean="0"/>
              <a:t>najvišeg</a:t>
            </a:r>
            <a:r>
              <a:rPr lang="en-US" dirty="0" smtClean="0"/>
              <a:t> </a:t>
            </a:r>
            <a:r>
              <a:rPr lang="en-US" dirty="0" err="1"/>
              <a:t>prioriteta</a:t>
            </a:r>
            <a:endParaRPr lang="en-US" dirty="0"/>
          </a:p>
          <a:p>
            <a:pPr>
              <a:defRPr/>
            </a:pPr>
            <a:r>
              <a:rPr lang="en-US" dirty="0" err="1"/>
              <a:t>Prioriteti</a:t>
            </a:r>
            <a:r>
              <a:rPr lang="en-US" dirty="0"/>
              <a:t> </a:t>
            </a:r>
            <a:r>
              <a:rPr lang="en-US" dirty="0" err="1"/>
              <a:t>maskirajućih</a:t>
            </a:r>
            <a:r>
              <a:rPr lang="en-US" dirty="0"/>
              <a:t> </a:t>
            </a:r>
            <a:r>
              <a:rPr lang="en-US" dirty="0" err="1"/>
              <a:t>prekida</a:t>
            </a:r>
            <a:r>
              <a:rPr lang="en-US" dirty="0"/>
              <a:t> </a:t>
            </a:r>
            <a:r>
              <a:rPr lang="en-US" dirty="0" err="1"/>
              <a:t>su</a:t>
            </a:r>
            <a:r>
              <a:rPr lang="en-US" dirty="0"/>
              <a:t> </a:t>
            </a:r>
            <a:r>
              <a:rPr lang="en-US" dirty="0" err="1"/>
              <a:t>određeni</a:t>
            </a:r>
            <a:r>
              <a:rPr lang="en-US" dirty="0"/>
              <a:t> </a:t>
            </a:r>
            <a:r>
              <a:rPr lang="en-US" dirty="0" err="1" smtClean="0"/>
              <a:t>ulačavanjem</a:t>
            </a:r>
            <a:r>
              <a:rPr lang="sr-Latn-RS" dirty="0" smtClean="0"/>
              <a:t>, tj. </a:t>
            </a:r>
            <a:r>
              <a:rPr lang="sr-Latn-CS" i="1" dirty="0" smtClean="0"/>
              <a:t>D</a:t>
            </a:r>
            <a:r>
              <a:rPr lang="sr-Latn-RS" i="1" dirty="0" smtClean="0"/>
              <a:t>aisy Chain</a:t>
            </a:r>
            <a:r>
              <a:rPr lang="sr-Latn-RS" dirty="0" smtClean="0"/>
              <a:t> logikom.</a:t>
            </a:r>
          </a:p>
          <a:p>
            <a:pPr>
              <a:defRPr/>
            </a:pPr>
            <a:r>
              <a:rPr lang="sr-Latn-RS" dirty="0" smtClean="0"/>
              <a:t>Posebna vrsta prekida je RESET prekid i on se automatski generiše nakon dovođenja napajanja ili aktiviranje posljašnjeg reset signala.</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a:defRPr/>
            </a:pPr>
            <a:r>
              <a:rPr lang="sr-Latn-RS" dirty="0" smtClean="0"/>
              <a:t>Prioriteti</a:t>
            </a:r>
            <a:r>
              <a:rPr lang="en-US" dirty="0" smtClean="0"/>
              <a:t> </a:t>
            </a:r>
            <a:r>
              <a:rPr lang="en-US" dirty="0" err="1"/>
              <a:t>prekida</a:t>
            </a:r>
            <a:endParaRPr lang="en-US" dirty="0"/>
          </a:p>
        </p:txBody>
      </p:sp>
      <p:pic>
        <p:nvPicPr>
          <p:cNvPr id="40963" name="Picture 4"/>
          <p:cNvPicPr>
            <a:picLocks noGrp="1" noChangeAspect="1" noChangeArrowheads="1"/>
          </p:cNvPicPr>
          <p:nvPr>
            <p:ph type="body" idx="1"/>
          </p:nvPr>
        </p:nvPicPr>
        <p:blipFill>
          <a:blip r:embed="rId2" cstate="print"/>
          <a:srcRect/>
          <a:stretch>
            <a:fillRect/>
          </a:stretch>
        </p:blipFill>
        <p:spPr>
          <a:xfrm>
            <a:off x="1179847" y="2057400"/>
            <a:ext cx="6538908" cy="4343400"/>
          </a:xfr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704088"/>
            <a:ext cx="2971800" cy="1143000"/>
          </a:xfrm>
        </p:spPr>
        <p:txBody>
          <a:bodyPr>
            <a:normAutofit fontScale="90000"/>
          </a:bodyPr>
          <a:lstStyle/>
          <a:p>
            <a:pPr>
              <a:defRPr/>
            </a:pPr>
            <a:r>
              <a:rPr lang="en-US" sz="4000" dirty="0" err="1"/>
              <a:t>Tabela</a:t>
            </a:r>
            <a:r>
              <a:rPr lang="en-US" sz="4000" dirty="0"/>
              <a:t> </a:t>
            </a:r>
            <a:r>
              <a:rPr lang="en-US" sz="4000" dirty="0" err="1"/>
              <a:t>vektora</a:t>
            </a:r>
            <a:r>
              <a:rPr lang="en-US" sz="4000" dirty="0"/>
              <a:t> </a:t>
            </a:r>
            <a:r>
              <a:rPr lang="en-US" sz="4000" dirty="0" err="1"/>
              <a:t>prekida</a:t>
            </a:r>
            <a:r>
              <a:rPr lang="en-US" sz="4000" dirty="0"/>
              <a:t> – </a:t>
            </a:r>
            <a:r>
              <a:rPr lang="en-US" sz="4000" dirty="0" smtClean="0"/>
              <a:t>MSP430F</a:t>
            </a:r>
            <a:r>
              <a:rPr lang="sr-Latn-RS" sz="4000" dirty="0" smtClean="0"/>
              <a:t>5438A</a:t>
            </a:r>
            <a:endParaRPr lang="en-US" sz="4000" dirty="0"/>
          </a:p>
        </p:txBody>
      </p:sp>
      <p:sp>
        <p:nvSpPr>
          <p:cNvPr id="4" name="Content Placeholder 3"/>
          <p:cNvSpPr>
            <a:spLocks noGrp="1"/>
          </p:cNvSpPr>
          <p:nvPr>
            <p:ph idx="1"/>
          </p:nvPr>
        </p:nvSpPr>
        <p:spPr/>
        <p:txBody>
          <a:bodyPr/>
          <a:lstStyle/>
          <a:p>
            <a:endParaRPr lang="sr-Latn-CS"/>
          </a:p>
        </p:txBody>
      </p:sp>
      <p:pic>
        <p:nvPicPr>
          <p:cNvPr id="5" name="Picture 2"/>
          <p:cNvPicPr>
            <a:picLocks noChangeAspect="1" noChangeArrowheads="1"/>
          </p:cNvPicPr>
          <p:nvPr/>
        </p:nvPicPr>
        <p:blipFill>
          <a:blip r:embed="rId2" cstate="print"/>
          <a:srcRect/>
          <a:stretch>
            <a:fillRect/>
          </a:stretch>
        </p:blipFill>
        <p:spPr bwMode="auto">
          <a:xfrm>
            <a:off x="3514725" y="733425"/>
            <a:ext cx="5629275" cy="5743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sr-Latn-RS" dirty="0" smtClean="0"/>
              <a:t>P</a:t>
            </a:r>
            <a:r>
              <a:rPr lang="en-US" dirty="0" err="1" smtClean="0"/>
              <a:t>rekidi</a:t>
            </a:r>
            <a:r>
              <a:rPr lang="sr-Latn-RS" dirty="0" smtClean="0"/>
              <a:t> digitalnog ulaznog porta</a:t>
            </a:r>
            <a:endParaRPr lang="en-US" dirty="0"/>
          </a:p>
        </p:txBody>
      </p:sp>
      <p:sp>
        <p:nvSpPr>
          <p:cNvPr id="3" name="Content Placeholder 2"/>
          <p:cNvSpPr>
            <a:spLocks noGrp="1"/>
          </p:cNvSpPr>
          <p:nvPr>
            <p:ph idx="1"/>
          </p:nvPr>
        </p:nvSpPr>
        <p:spPr/>
        <p:txBody>
          <a:bodyPr>
            <a:normAutofit lnSpcReduction="10000"/>
          </a:bodyPr>
          <a:lstStyle/>
          <a:p>
            <a:pPr eaLnBrk="1" hangingPunct="1">
              <a:lnSpc>
                <a:spcPct val="80000"/>
              </a:lnSpc>
              <a:defRPr/>
            </a:pPr>
            <a:r>
              <a:rPr lang="en-US" sz="2400" dirty="0" err="1" smtClean="0"/>
              <a:t>Prekidi</a:t>
            </a:r>
            <a:r>
              <a:rPr lang="en-US" sz="2400" dirty="0" smtClean="0"/>
              <a:t> </a:t>
            </a:r>
            <a:r>
              <a:rPr lang="en-US" sz="2400" dirty="0" err="1" smtClean="0"/>
              <a:t>koji</a:t>
            </a:r>
            <a:r>
              <a:rPr lang="en-US" sz="2400" dirty="0" smtClean="0"/>
              <a:t> se </a:t>
            </a:r>
            <a:r>
              <a:rPr lang="en-US" sz="2400" dirty="0" err="1" smtClean="0"/>
              <a:t>generišu</a:t>
            </a:r>
            <a:r>
              <a:rPr lang="en-US" sz="2400" dirty="0" smtClean="0"/>
              <a:t> </a:t>
            </a:r>
            <a:r>
              <a:rPr lang="en-US" sz="2400" dirty="0" err="1" smtClean="0"/>
              <a:t>promenom</a:t>
            </a:r>
            <a:r>
              <a:rPr lang="en-US" sz="2400" dirty="0" smtClean="0"/>
              <a:t> </a:t>
            </a:r>
            <a:r>
              <a:rPr lang="en-US" sz="2400" dirty="0" err="1" smtClean="0"/>
              <a:t>stanja</a:t>
            </a:r>
            <a:r>
              <a:rPr lang="en-US" sz="2400" dirty="0" smtClean="0"/>
              <a:t> </a:t>
            </a:r>
            <a:r>
              <a:rPr lang="en-US" sz="2400" dirty="0" err="1" smtClean="0"/>
              <a:t>ulaznih</a:t>
            </a:r>
            <a:r>
              <a:rPr lang="en-US" sz="2400" dirty="0" smtClean="0"/>
              <a:t> </a:t>
            </a:r>
            <a:r>
              <a:rPr lang="en-US" sz="2400" dirty="0" err="1" smtClean="0"/>
              <a:t>pinova</a:t>
            </a:r>
            <a:r>
              <a:rPr lang="en-US" sz="2400" dirty="0" smtClean="0"/>
              <a:t> </a:t>
            </a:r>
            <a:r>
              <a:rPr lang="en-US" sz="2400" dirty="0" err="1" smtClean="0"/>
              <a:t>portova</a:t>
            </a:r>
            <a:r>
              <a:rPr lang="en-US" sz="2400" dirty="0" smtClean="0"/>
              <a:t> P1 </a:t>
            </a:r>
            <a:r>
              <a:rPr lang="en-US" sz="2400" dirty="0" err="1" smtClean="0"/>
              <a:t>i</a:t>
            </a:r>
            <a:r>
              <a:rPr lang="en-US" sz="2400" dirty="0" smtClean="0"/>
              <a:t> P2 se </a:t>
            </a:r>
            <a:r>
              <a:rPr lang="en-US" sz="2400" dirty="0" err="1" smtClean="0"/>
              <a:t>kontrolišu</a:t>
            </a:r>
            <a:r>
              <a:rPr lang="en-US" sz="2400" dirty="0" smtClean="0"/>
              <a:t> </a:t>
            </a:r>
            <a:r>
              <a:rPr lang="en-US" sz="2400" dirty="0" err="1" smtClean="0"/>
              <a:t>preko</a:t>
            </a:r>
            <a:r>
              <a:rPr lang="en-US" sz="2400" dirty="0" smtClean="0"/>
              <a:t> tri </a:t>
            </a:r>
            <a:r>
              <a:rPr lang="en-US" sz="2400" dirty="0" err="1" smtClean="0"/>
              <a:t>registra</a:t>
            </a:r>
            <a:r>
              <a:rPr lang="en-US" sz="2400" dirty="0" smtClean="0"/>
              <a:t> </a:t>
            </a:r>
          </a:p>
          <a:p>
            <a:pPr eaLnBrk="1" hangingPunct="1">
              <a:lnSpc>
                <a:spcPct val="80000"/>
              </a:lnSpc>
              <a:defRPr/>
            </a:pPr>
            <a:r>
              <a:rPr lang="en-US" sz="2400" dirty="0" err="1" smtClean="0"/>
              <a:t>PxIFG</a:t>
            </a:r>
            <a:r>
              <a:rPr lang="en-US" sz="2400" dirty="0" smtClean="0"/>
              <a:t> – </a:t>
            </a:r>
            <a:r>
              <a:rPr lang="en-US" sz="2400" dirty="0" err="1" smtClean="0"/>
              <a:t>registar</a:t>
            </a:r>
            <a:r>
              <a:rPr lang="en-US" sz="2400" dirty="0" smtClean="0"/>
              <a:t> </a:t>
            </a:r>
            <a:r>
              <a:rPr lang="en-US" sz="2400" dirty="0" err="1" smtClean="0"/>
              <a:t>flegova</a:t>
            </a:r>
            <a:r>
              <a:rPr lang="en-US" sz="2400" dirty="0" smtClean="0"/>
              <a:t> (x=1,2)</a:t>
            </a:r>
          </a:p>
          <a:p>
            <a:pPr lvl="1" eaLnBrk="1" hangingPunct="1">
              <a:lnSpc>
                <a:spcPct val="80000"/>
              </a:lnSpc>
              <a:defRPr/>
            </a:pPr>
            <a:r>
              <a:rPr lang="en-US" sz="2000" dirty="0" err="1" smtClean="0"/>
              <a:t>Očitani</a:t>
            </a:r>
            <a:r>
              <a:rPr lang="en-US" sz="2000" dirty="0" smtClean="0"/>
              <a:t> bit =0 – </a:t>
            </a:r>
            <a:r>
              <a:rPr lang="en-US" sz="2000" dirty="0" err="1" smtClean="0"/>
              <a:t>na</a:t>
            </a:r>
            <a:r>
              <a:rPr lang="en-US" sz="2000" dirty="0" smtClean="0"/>
              <a:t> tom </a:t>
            </a:r>
            <a:r>
              <a:rPr lang="en-US" sz="2000" dirty="0" err="1" smtClean="0"/>
              <a:t>pinu</a:t>
            </a:r>
            <a:r>
              <a:rPr lang="en-US" sz="2000" dirty="0" smtClean="0"/>
              <a:t> se </a:t>
            </a:r>
            <a:r>
              <a:rPr lang="en-US" sz="2000" dirty="0" err="1" smtClean="0"/>
              <a:t>nije</a:t>
            </a:r>
            <a:r>
              <a:rPr lang="en-US" sz="2000" dirty="0" smtClean="0"/>
              <a:t> </a:t>
            </a:r>
            <a:r>
              <a:rPr lang="en-US" sz="2000" dirty="0" err="1" smtClean="0"/>
              <a:t>dogodila</a:t>
            </a:r>
            <a:r>
              <a:rPr lang="en-US" sz="2000" dirty="0" smtClean="0"/>
              <a:t> </a:t>
            </a:r>
            <a:r>
              <a:rPr lang="en-US" sz="2000" dirty="0" err="1" smtClean="0"/>
              <a:t>promena</a:t>
            </a:r>
            <a:r>
              <a:rPr lang="en-US" sz="2000" dirty="0" smtClean="0"/>
              <a:t> </a:t>
            </a:r>
            <a:r>
              <a:rPr lang="en-US" sz="2000" dirty="0" err="1" smtClean="0"/>
              <a:t>koji</a:t>
            </a:r>
            <a:r>
              <a:rPr lang="en-US" sz="2000" dirty="0" smtClean="0"/>
              <a:t> </a:t>
            </a:r>
            <a:r>
              <a:rPr lang="en-US" sz="2000" dirty="0" err="1" smtClean="0"/>
              <a:t>izaziva</a:t>
            </a:r>
            <a:r>
              <a:rPr lang="en-US" sz="2000" dirty="0" smtClean="0"/>
              <a:t> </a:t>
            </a:r>
            <a:r>
              <a:rPr lang="en-US" sz="2000" dirty="0" err="1" smtClean="0"/>
              <a:t>prekid</a:t>
            </a:r>
            <a:endParaRPr lang="en-US" sz="2000" dirty="0" smtClean="0"/>
          </a:p>
          <a:p>
            <a:pPr lvl="1" eaLnBrk="1" hangingPunct="1">
              <a:lnSpc>
                <a:spcPct val="80000"/>
              </a:lnSpc>
              <a:defRPr/>
            </a:pPr>
            <a:r>
              <a:rPr lang="en-US" sz="2000" dirty="0" err="1" smtClean="0"/>
              <a:t>Očitani</a:t>
            </a:r>
            <a:r>
              <a:rPr lang="en-US" sz="2000" dirty="0" smtClean="0"/>
              <a:t> bit =1 – </a:t>
            </a:r>
            <a:r>
              <a:rPr lang="en-US" sz="2000" dirty="0" err="1" smtClean="0"/>
              <a:t>na</a:t>
            </a:r>
            <a:r>
              <a:rPr lang="en-US" sz="2000" dirty="0" smtClean="0"/>
              <a:t> tom </a:t>
            </a:r>
            <a:r>
              <a:rPr lang="en-US" sz="2000" dirty="0" err="1" smtClean="0"/>
              <a:t>pinu</a:t>
            </a:r>
            <a:r>
              <a:rPr lang="en-US" sz="2000" dirty="0" smtClean="0"/>
              <a:t> se </a:t>
            </a:r>
            <a:r>
              <a:rPr lang="en-US" sz="2000" dirty="0" err="1" smtClean="0"/>
              <a:t>dogodila</a:t>
            </a:r>
            <a:r>
              <a:rPr lang="en-US" sz="2000" dirty="0" smtClean="0"/>
              <a:t> </a:t>
            </a:r>
            <a:r>
              <a:rPr lang="en-US" sz="2000" dirty="0" err="1" smtClean="0"/>
              <a:t>promena</a:t>
            </a:r>
            <a:r>
              <a:rPr lang="en-US" sz="2000" dirty="0" smtClean="0"/>
              <a:t> </a:t>
            </a:r>
            <a:r>
              <a:rPr lang="en-US" sz="2000" dirty="0" err="1" smtClean="0"/>
              <a:t>koji</a:t>
            </a:r>
            <a:r>
              <a:rPr lang="en-US" sz="2000" dirty="0" smtClean="0"/>
              <a:t> </a:t>
            </a:r>
            <a:r>
              <a:rPr lang="en-US" sz="2000" dirty="0" err="1" smtClean="0"/>
              <a:t>izaziva</a:t>
            </a:r>
            <a:r>
              <a:rPr lang="en-US" sz="2000" dirty="0" smtClean="0"/>
              <a:t> </a:t>
            </a:r>
            <a:r>
              <a:rPr lang="en-US" sz="2000" dirty="0" err="1" smtClean="0"/>
              <a:t>prekid</a:t>
            </a:r>
            <a:endParaRPr lang="en-US" sz="2000" dirty="0" smtClean="0"/>
          </a:p>
          <a:p>
            <a:pPr eaLnBrk="1" hangingPunct="1">
              <a:lnSpc>
                <a:spcPct val="80000"/>
              </a:lnSpc>
              <a:defRPr/>
            </a:pPr>
            <a:r>
              <a:rPr lang="en-US" sz="2400" dirty="0" err="1" smtClean="0"/>
              <a:t>PxES</a:t>
            </a:r>
            <a:r>
              <a:rPr lang="en-US" sz="2400" dirty="0" smtClean="0"/>
              <a:t> – </a:t>
            </a:r>
            <a:r>
              <a:rPr lang="en-US" sz="2400" dirty="0" err="1" smtClean="0"/>
              <a:t>registar</a:t>
            </a:r>
            <a:r>
              <a:rPr lang="en-US" sz="2400" dirty="0" smtClean="0"/>
              <a:t> </a:t>
            </a:r>
            <a:r>
              <a:rPr lang="en-US" sz="2400" dirty="0" err="1" smtClean="0"/>
              <a:t>selekcije</a:t>
            </a:r>
            <a:r>
              <a:rPr lang="en-US" sz="2400" dirty="0" smtClean="0"/>
              <a:t> </a:t>
            </a:r>
            <a:r>
              <a:rPr lang="en-US" sz="2400" dirty="0" err="1" smtClean="0"/>
              <a:t>ivice</a:t>
            </a:r>
            <a:r>
              <a:rPr lang="en-US" sz="2400" dirty="0" smtClean="0"/>
              <a:t> (x=1,2)</a:t>
            </a:r>
          </a:p>
          <a:p>
            <a:pPr lvl="1" eaLnBrk="1" hangingPunct="1">
              <a:lnSpc>
                <a:spcPct val="80000"/>
              </a:lnSpc>
              <a:defRPr/>
            </a:pPr>
            <a:r>
              <a:rPr lang="en-US" sz="2000" dirty="0" err="1" smtClean="0"/>
              <a:t>upisani</a:t>
            </a:r>
            <a:r>
              <a:rPr lang="en-US" sz="2000" dirty="0" smtClean="0"/>
              <a:t> bit =0 – </a:t>
            </a:r>
            <a:r>
              <a:rPr lang="en-US" sz="2000" dirty="0" err="1" smtClean="0"/>
              <a:t>prekid</a:t>
            </a:r>
            <a:r>
              <a:rPr lang="en-US" sz="2000" dirty="0" smtClean="0"/>
              <a:t> se </a:t>
            </a:r>
            <a:r>
              <a:rPr lang="en-US" sz="2000" dirty="0" err="1" smtClean="0"/>
              <a:t>događa</a:t>
            </a:r>
            <a:r>
              <a:rPr lang="en-US" sz="2000" dirty="0" smtClean="0"/>
              <a:t> </a:t>
            </a:r>
            <a:r>
              <a:rPr lang="en-US" sz="2000" dirty="0" err="1" smtClean="0"/>
              <a:t>na</a:t>
            </a:r>
            <a:r>
              <a:rPr lang="en-US" sz="2000" dirty="0" smtClean="0"/>
              <a:t> </a:t>
            </a:r>
            <a:r>
              <a:rPr lang="en-US" sz="2000" dirty="0" err="1" smtClean="0"/>
              <a:t>rastuću</a:t>
            </a:r>
            <a:r>
              <a:rPr lang="en-US" sz="2000" dirty="0" smtClean="0"/>
              <a:t> </a:t>
            </a:r>
            <a:r>
              <a:rPr lang="en-US" sz="2000" dirty="0" err="1" smtClean="0"/>
              <a:t>ivicu</a:t>
            </a:r>
            <a:r>
              <a:rPr lang="en-US" sz="2000" dirty="0" smtClean="0"/>
              <a:t> </a:t>
            </a:r>
            <a:r>
              <a:rPr lang="en-US" sz="2000" dirty="0" err="1" smtClean="0"/>
              <a:t>signala</a:t>
            </a:r>
            <a:r>
              <a:rPr lang="en-US" sz="2000" dirty="0" smtClean="0"/>
              <a:t> </a:t>
            </a:r>
            <a:r>
              <a:rPr lang="en-US" sz="2000" dirty="0" err="1" smtClean="0"/>
              <a:t>na</a:t>
            </a:r>
            <a:r>
              <a:rPr lang="en-US" sz="2000" dirty="0" smtClean="0"/>
              <a:t> tom </a:t>
            </a:r>
            <a:r>
              <a:rPr lang="en-US" sz="2000" dirty="0" err="1" smtClean="0"/>
              <a:t>pinu</a:t>
            </a:r>
            <a:endParaRPr lang="en-US" sz="2000" dirty="0" smtClean="0"/>
          </a:p>
          <a:p>
            <a:pPr lvl="1" eaLnBrk="1" hangingPunct="1">
              <a:lnSpc>
                <a:spcPct val="80000"/>
              </a:lnSpc>
              <a:defRPr/>
            </a:pPr>
            <a:r>
              <a:rPr lang="en-US" sz="2000" dirty="0" err="1" smtClean="0"/>
              <a:t>upisani</a:t>
            </a:r>
            <a:r>
              <a:rPr lang="en-US" sz="2000" dirty="0" smtClean="0"/>
              <a:t> bit =1 – </a:t>
            </a:r>
            <a:r>
              <a:rPr lang="en-US" sz="2000" dirty="0" err="1" smtClean="0"/>
              <a:t>prekid</a:t>
            </a:r>
            <a:r>
              <a:rPr lang="en-US" sz="2000" dirty="0" smtClean="0"/>
              <a:t> se </a:t>
            </a:r>
            <a:r>
              <a:rPr lang="en-US" sz="2000" dirty="0" err="1" smtClean="0"/>
              <a:t>događa</a:t>
            </a:r>
            <a:r>
              <a:rPr lang="en-US" sz="2000" dirty="0" smtClean="0"/>
              <a:t> </a:t>
            </a:r>
            <a:r>
              <a:rPr lang="en-US" sz="2000" dirty="0" err="1" smtClean="0"/>
              <a:t>na</a:t>
            </a:r>
            <a:r>
              <a:rPr lang="en-US" sz="2000" dirty="0" smtClean="0"/>
              <a:t> </a:t>
            </a:r>
            <a:r>
              <a:rPr lang="en-US" sz="2000" dirty="0" err="1" smtClean="0"/>
              <a:t>opadajuću</a:t>
            </a:r>
            <a:r>
              <a:rPr lang="en-US" sz="2000" dirty="0" smtClean="0"/>
              <a:t> </a:t>
            </a:r>
            <a:r>
              <a:rPr lang="en-US" sz="2000" dirty="0" err="1" smtClean="0"/>
              <a:t>ivicu</a:t>
            </a:r>
            <a:r>
              <a:rPr lang="en-US" sz="2000" dirty="0" smtClean="0"/>
              <a:t> </a:t>
            </a:r>
            <a:r>
              <a:rPr lang="en-US" sz="2000" dirty="0" err="1" smtClean="0"/>
              <a:t>signala</a:t>
            </a:r>
            <a:r>
              <a:rPr lang="en-US" sz="2000" dirty="0" smtClean="0"/>
              <a:t> </a:t>
            </a:r>
            <a:r>
              <a:rPr lang="en-US" sz="2000" dirty="0" err="1" smtClean="0"/>
              <a:t>na</a:t>
            </a:r>
            <a:r>
              <a:rPr lang="en-US" sz="2000" dirty="0" smtClean="0"/>
              <a:t> tom </a:t>
            </a:r>
            <a:r>
              <a:rPr lang="en-US" sz="2000" dirty="0" err="1" smtClean="0"/>
              <a:t>pinu</a:t>
            </a:r>
            <a:endParaRPr lang="en-US" sz="2000" dirty="0" smtClean="0"/>
          </a:p>
          <a:p>
            <a:pPr eaLnBrk="1" hangingPunct="1">
              <a:lnSpc>
                <a:spcPct val="80000"/>
              </a:lnSpc>
              <a:defRPr/>
            </a:pPr>
            <a:r>
              <a:rPr lang="en-US" sz="2400" dirty="0" err="1" smtClean="0"/>
              <a:t>PxIE</a:t>
            </a:r>
            <a:r>
              <a:rPr lang="en-US" sz="2400" dirty="0" smtClean="0"/>
              <a:t> – </a:t>
            </a:r>
            <a:r>
              <a:rPr lang="en-US" sz="2400" dirty="0" err="1" smtClean="0"/>
              <a:t>registar</a:t>
            </a:r>
            <a:r>
              <a:rPr lang="en-US" sz="2400" dirty="0" smtClean="0"/>
              <a:t> </a:t>
            </a:r>
            <a:r>
              <a:rPr lang="en-US" sz="2400" dirty="0" err="1" smtClean="0"/>
              <a:t>dozvole</a:t>
            </a:r>
            <a:r>
              <a:rPr lang="en-US" sz="2400" dirty="0" smtClean="0"/>
              <a:t> </a:t>
            </a:r>
            <a:r>
              <a:rPr lang="en-US" sz="2400" dirty="0" err="1" smtClean="0"/>
              <a:t>prekida</a:t>
            </a:r>
            <a:r>
              <a:rPr lang="en-US" sz="2400" dirty="0" smtClean="0"/>
              <a:t> (x=1,2)</a:t>
            </a:r>
          </a:p>
          <a:p>
            <a:pPr lvl="1" eaLnBrk="1" hangingPunct="1">
              <a:lnSpc>
                <a:spcPct val="80000"/>
              </a:lnSpc>
              <a:defRPr/>
            </a:pPr>
            <a:r>
              <a:rPr lang="en-US" sz="2000" dirty="0" err="1" smtClean="0"/>
              <a:t>upisani</a:t>
            </a:r>
            <a:r>
              <a:rPr lang="en-US" sz="2000" dirty="0" smtClean="0"/>
              <a:t> bit =0 – </a:t>
            </a:r>
            <a:r>
              <a:rPr lang="en-US" sz="2000" dirty="0" err="1" smtClean="0"/>
              <a:t>prekid</a:t>
            </a:r>
            <a:r>
              <a:rPr lang="en-US" sz="2000" dirty="0" smtClean="0"/>
              <a:t> </a:t>
            </a:r>
            <a:r>
              <a:rPr lang="en-US" sz="2000" dirty="0" err="1" smtClean="0"/>
              <a:t>nije</a:t>
            </a:r>
            <a:r>
              <a:rPr lang="en-US" sz="2000" dirty="0" smtClean="0"/>
              <a:t> </a:t>
            </a:r>
            <a:r>
              <a:rPr lang="en-US" sz="2000" dirty="0" err="1" smtClean="0"/>
              <a:t>dozvoljen</a:t>
            </a:r>
            <a:r>
              <a:rPr lang="en-US" sz="2000" dirty="0" smtClean="0"/>
              <a:t> </a:t>
            </a:r>
            <a:r>
              <a:rPr lang="en-US" sz="2000" dirty="0" err="1" smtClean="0"/>
              <a:t>za</a:t>
            </a:r>
            <a:r>
              <a:rPr lang="en-US" sz="2000" dirty="0" smtClean="0"/>
              <a:t> </a:t>
            </a:r>
            <a:r>
              <a:rPr lang="en-US" sz="2000" dirty="0" err="1" smtClean="0"/>
              <a:t>promenu</a:t>
            </a:r>
            <a:r>
              <a:rPr lang="en-US" sz="2000" dirty="0" smtClean="0"/>
              <a:t> </a:t>
            </a:r>
            <a:r>
              <a:rPr lang="en-US" sz="2000" dirty="0" err="1" smtClean="0"/>
              <a:t>stanja</a:t>
            </a:r>
            <a:r>
              <a:rPr lang="en-US" sz="2000" dirty="0" smtClean="0"/>
              <a:t> </a:t>
            </a:r>
            <a:r>
              <a:rPr lang="en-US" sz="2000" dirty="0" err="1" smtClean="0"/>
              <a:t>na</a:t>
            </a:r>
            <a:r>
              <a:rPr lang="en-US" sz="2000" dirty="0" smtClean="0"/>
              <a:t> tom </a:t>
            </a:r>
            <a:r>
              <a:rPr lang="en-US" sz="2000" dirty="0" err="1" smtClean="0"/>
              <a:t>pinu</a:t>
            </a:r>
            <a:endParaRPr lang="en-US" sz="2000" dirty="0" smtClean="0"/>
          </a:p>
          <a:p>
            <a:pPr lvl="1" eaLnBrk="1" hangingPunct="1">
              <a:lnSpc>
                <a:spcPct val="80000"/>
              </a:lnSpc>
              <a:defRPr/>
            </a:pPr>
            <a:r>
              <a:rPr lang="en-US" sz="2000" dirty="0" err="1" smtClean="0"/>
              <a:t>upisani</a:t>
            </a:r>
            <a:r>
              <a:rPr lang="en-US" sz="2000" dirty="0" smtClean="0"/>
              <a:t> bit =1 – </a:t>
            </a:r>
            <a:r>
              <a:rPr lang="en-US" sz="2000" dirty="0" err="1" smtClean="0"/>
              <a:t>prekid</a:t>
            </a:r>
            <a:r>
              <a:rPr lang="en-US" sz="2000" dirty="0" smtClean="0"/>
              <a:t> je </a:t>
            </a:r>
            <a:r>
              <a:rPr lang="en-US" sz="2000" dirty="0" err="1" smtClean="0"/>
              <a:t>dozvoljen</a:t>
            </a:r>
            <a:r>
              <a:rPr lang="en-US" sz="2000" dirty="0" smtClean="0"/>
              <a:t> </a:t>
            </a:r>
            <a:r>
              <a:rPr lang="en-US" sz="2000" dirty="0" err="1" smtClean="0"/>
              <a:t>za</a:t>
            </a:r>
            <a:r>
              <a:rPr lang="en-US" sz="2000" dirty="0" smtClean="0"/>
              <a:t> </a:t>
            </a:r>
            <a:r>
              <a:rPr lang="en-US" sz="2000" dirty="0" err="1" smtClean="0"/>
              <a:t>promenu</a:t>
            </a:r>
            <a:r>
              <a:rPr lang="en-US" sz="2000" dirty="0" smtClean="0"/>
              <a:t> </a:t>
            </a:r>
            <a:r>
              <a:rPr lang="en-US" sz="2000" dirty="0" err="1" smtClean="0"/>
              <a:t>stanja</a:t>
            </a:r>
            <a:r>
              <a:rPr lang="en-US" sz="2000" dirty="0" smtClean="0"/>
              <a:t> </a:t>
            </a:r>
            <a:r>
              <a:rPr lang="en-US" sz="2000" dirty="0" err="1" smtClean="0"/>
              <a:t>na</a:t>
            </a:r>
            <a:r>
              <a:rPr lang="en-US" sz="2000" dirty="0" smtClean="0"/>
              <a:t> tom </a:t>
            </a:r>
            <a:r>
              <a:rPr lang="en-US" sz="2000" dirty="0" err="1" smtClean="0"/>
              <a:t>pinu</a:t>
            </a:r>
            <a:endParaRPr lang="en-US" sz="2000" dirty="0" smtClean="0"/>
          </a:p>
          <a:p>
            <a:pPr>
              <a:defRPr/>
            </a:pP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srcRect/>
          <a:stretch>
            <a:fillRect/>
          </a:stretch>
        </p:blipFill>
        <p:spPr bwMode="auto">
          <a:xfrm>
            <a:off x="604837" y="1375355"/>
            <a:ext cx="7624763" cy="5368186"/>
          </a:xfrm>
          <a:prstGeom prst="rect">
            <a:avLst/>
          </a:prstGeom>
          <a:noFill/>
          <a:ln w="9525">
            <a:solidFill>
              <a:srgbClr val="00B0F0"/>
            </a:solidFill>
            <a:miter lim="800000"/>
            <a:headEnd/>
            <a:tailEnd/>
          </a:ln>
        </p:spPr>
      </p:pic>
      <p:sp>
        <p:nvSpPr>
          <p:cNvPr id="2" name="Title 1"/>
          <p:cNvSpPr>
            <a:spLocks noGrp="1"/>
          </p:cNvSpPr>
          <p:nvPr>
            <p:ph type="title"/>
          </p:nvPr>
        </p:nvSpPr>
        <p:spPr>
          <a:xfrm>
            <a:off x="457200" y="76200"/>
            <a:ext cx="8229600" cy="1143000"/>
          </a:xfrm>
        </p:spPr>
        <p:txBody>
          <a:bodyPr/>
          <a:lstStyle/>
          <a:p>
            <a:pPr>
              <a:defRPr/>
            </a:pPr>
            <a:r>
              <a:rPr lang="sr-Latn-CS" dirty="0" smtClean="0"/>
              <a:t>Pristup preko prekida</a:t>
            </a:r>
            <a:endParaRPr lang="en-US" dirty="0"/>
          </a:p>
        </p:txBody>
      </p:sp>
      <p:pic>
        <p:nvPicPr>
          <p:cNvPr id="7" name="Picture 6"/>
          <p:cNvPicPr>
            <a:picLocks noChangeAspect="1" noChangeArrowheads="1"/>
          </p:cNvPicPr>
          <p:nvPr/>
        </p:nvPicPr>
        <p:blipFill>
          <a:blip r:embed="rId3" cstate="print"/>
          <a:srcRect/>
          <a:stretch>
            <a:fillRect/>
          </a:stretch>
        </p:blipFill>
        <p:spPr bwMode="auto">
          <a:xfrm>
            <a:off x="1371600" y="1466850"/>
            <a:ext cx="6896100" cy="1276350"/>
          </a:xfrm>
          <a:prstGeom prst="rect">
            <a:avLst/>
          </a:prstGeom>
          <a:noFill/>
          <a:ln w="9525">
            <a:noFill/>
            <a:miter lim="800000"/>
            <a:headEnd/>
            <a:tailEnd/>
          </a:ln>
        </p:spPr>
      </p:pic>
      <p:sp>
        <p:nvSpPr>
          <p:cNvPr id="8" name="TextBox 7"/>
          <p:cNvSpPr txBox="1"/>
          <p:nvPr/>
        </p:nvSpPr>
        <p:spPr>
          <a:xfrm>
            <a:off x="3048000" y="1695450"/>
            <a:ext cx="500458" cy="276999"/>
          </a:xfrm>
          <a:prstGeom prst="rect">
            <a:avLst/>
          </a:prstGeom>
          <a:solidFill>
            <a:schemeClr val="bg1"/>
          </a:solidFill>
        </p:spPr>
        <p:txBody>
          <a:bodyPr wrap="none" rtlCol="0">
            <a:spAutoFit/>
          </a:bodyPr>
          <a:lstStyle/>
          <a:p>
            <a:r>
              <a:rPr lang="en-US" sz="1200" b="1" dirty="0" smtClean="0"/>
              <a:t>P2.</a:t>
            </a:r>
            <a:r>
              <a:rPr lang="sr-Latn-RS" sz="1200" b="1" dirty="0" smtClean="0"/>
              <a:t>4</a:t>
            </a:r>
            <a:endParaRPr lang="sr-Latn-CS" sz="1200" b="1" dirty="0"/>
          </a:p>
        </p:txBody>
      </p:sp>
      <p:sp>
        <p:nvSpPr>
          <p:cNvPr id="9" name="TextBox 8"/>
          <p:cNvSpPr txBox="1"/>
          <p:nvPr/>
        </p:nvSpPr>
        <p:spPr>
          <a:xfrm>
            <a:off x="2275732" y="2120900"/>
            <a:ext cx="372218" cy="276999"/>
          </a:xfrm>
          <a:prstGeom prst="rect">
            <a:avLst/>
          </a:prstGeom>
          <a:solidFill>
            <a:schemeClr val="bg1"/>
          </a:solidFill>
        </p:spPr>
        <p:txBody>
          <a:bodyPr wrap="none" rtlCol="0">
            <a:spAutoFit/>
          </a:bodyPr>
          <a:lstStyle/>
          <a:p>
            <a:r>
              <a:rPr lang="sr-Latn-RS" sz="1200" b="1" dirty="0" smtClean="0"/>
              <a:t>S1</a:t>
            </a:r>
            <a:endParaRPr lang="sr-Latn-CS" sz="1200" b="1"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Zadatak</a:t>
            </a:r>
            <a:r>
              <a:rPr lang="en-US" dirty="0" smtClean="0"/>
              <a:t> </a:t>
            </a:r>
            <a:r>
              <a:rPr lang="sr-Latn-RS" dirty="0" smtClean="0"/>
              <a:t>3</a:t>
            </a:r>
            <a:endParaRPr lang="en-US" dirty="0"/>
          </a:p>
        </p:txBody>
      </p:sp>
      <p:sp>
        <p:nvSpPr>
          <p:cNvPr id="3" name="Content Placeholder 2"/>
          <p:cNvSpPr>
            <a:spLocks noGrp="1"/>
          </p:cNvSpPr>
          <p:nvPr>
            <p:ph idx="1"/>
          </p:nvPr>
        </p:nvSpPr>
        <p:spPr/>
        <p:txBody>
          <a:bodyPr>
            <a:normAutofit/>
          </a:bodyPr>
          <a:lstStyle/>
          <a:p>
            <a:r>
              <a:rPr lang="en-US" dirty="0" err="1" smtClean="0"/>
              <a:t>Kreirati</a:t>
            </a:r>
            <a:r>
              <a:rPr lang="en-US" dirty="0" smtClean="0"/>
              <a:t> </a:t>
            </a:r>
            <a:r>
              <a:rPr lang="en-US" dirty="0" err="1" smtClean="0"/>
              <a:t>novi</a:t>
            </a:r>
            <a:r>
              <a:rPr lang="en-US" dirty="0" smtClean="0"/>
              <a:t> </a:t>
            </a:r>
            <a:r>
              <a:rPr lang="en-US" dirty="0" err="1" smtClean="0"/>
              <a:t>projekat</a:t>
            </a:r>
            <a:r>
              <a:rPr lang="en-US" dirty="0" smtClean="0"/>
              <a:t> u </a:t>
            </a:r>
            <a:r>
              <a:rPr lang="en-US" dirty="0" err="1" smtClean="0"/>
              <a:t>okviru</a:t>
            </a:r>
            <a:r>
              <a:rPr lang="en-US" dirty="0" smtClean="0"/>
              <a:t> </a:t>
            </a:r>
            <a:r>
              <a:rPr lang="en-US" dirty="0" err="1" smtClean="0"/>
              <a:t>postoje</a:t>
            </a:r>
            <a:r>
              <a:rPr lang="sr-Latn-RS" dirty="0" smtClean="0"/>
              <a:t>ć</a:t>
            </a:r>
            <a:r>
              <a:rPr lang="en-US" dirty="0" err="1" smtClean="0"/>
              <a:t>eg</a:t>
            </a:r>
            <a:r>
              <a:rPr lang="en-US" dirty="0" smtClean="0"/>
              <a:t> Workspace-a</a:t>
            </a:r>
            <a:r>
              <a:rPr lang="sr-Latn-RS" dirty="0" smtClean="0"/>
              <a:t> koji se zove Proj_3_mod1. Smestiti ga u novi folder Proj_3_mod1.</a:t>
            </a:r>
          </a:p>
          <a:p>
            <a:r>
              <a:rPr lang="sr-Latn-RS" dirty="0" smtClean="0"/>
              <a:t>Projektni zadatak: </a:t>
            </a:r>
          </a:p>
          <a:p>
            <a:pPr lvl="1"/>
            <a:r>
              <a:rPr lang="sr-Latn-RS" dirty="0" smtClean="0"/>
              <a:t>Proširiti funkcionalnost projekta Proj_3 tako da se pomoću tastera S2 vrši dekrementiranje brojača counter.</a:t>
            </a:r>
          </a:p>
          <a:p>
            <a:pPr lvl="1"/>
            <a:r>
              <a:rPr lang="sr-Latn-RS" dirty="0" smtClean="0"/>
              <a:t>Hint1: postoji samo jedan prekid za ceo port, što znači da nekako treba utvrditi koji taster je generisao prekid...</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Domaći zadatak</a:t>
            </a:r>
            <a:endParaRPr lang="en-US" dirty="0"/>
          </a:p>
        </p:txBody>
      </p:sp>
      <p:sp>
        <p:nvSpPr>
          <p:cNvPr id="3" name="Content Placeholder 2"/>
          <p:cNvSpPr>
            <a:spLocks noGrp="1"/>
          </p:cNvSpPr>
          <p:nvPr>
            <p:ph idx="1"/>
          </p:nvPr>
        </p:nvSpPr>
        <p:spPr/>
        <p:txBody>
          <a:bodyPr/>
          <a:lstStyle/>
          <a:p>
            <a:r>
              <a:rPr lang="en-US" dirty="0" err="1" smtClean="0"/>
              <a:t>Kreirati</a:t>
            </a:r>
            <a:r>
              <a:rPr lang="en-US" dirty="0" smtClean="0"/>
              <a:t> </a:t>
            </a:r>
            <a:r>
              <a:rPr lang="en-US" dirty="0" err="1" smtClean="0"/>
              <a:t>novi</a:t>
            </a:r>
            <a:r>
              <a:rPr lang="en-US" dirty="0" smtClean="0"/>
              <a:t> </a:t>
            </a:r>
            <a:r>
              <a:rPr lang="en-US" dirty="0" err="1" smtClean="0"/>
              <a:t>projekat</a:t>
            </a:r>
            <a:r>
              <a:rPr lang="en-US" dirty="0" smtClean="0"/>
              <a:t> u </a:t>
            </a:r>
            <a:r>
              <a:rPr lang="en-US" dirty="0" err="1" smtClean="0"/>
              <a:t>okviru</a:t>
            </a:r>
            <a:r>
              <a:rPr lang="en-US" dirty="0" smtClean="0"/>
              <a:t> </a:t>
            </a:r>
            <a:r>
              <a:rPr lang="en-US" dirty="0" err="1" smtClean="0"/>
              <a:t>postoje</a:t>
            </a:r>
            <a:r>
              <a:rPr lang="sr-Latn-RS" dirty="0" smtClean="0"/>
              <a:t>ć</a:t>
            </a:r>
            <a:r>
              <a:rPr lang="en-US" dirty="0" err="1" smtClean="0"/>
              <a:t>eg</a:t>
            </a:r>
            <a:r>
              <a:rPr lang="en-US" dirty="0" smtClean="0"/>
              <a:t> Workspace-a</a:t>
            </a:r>
            <a:r>
              <a:rPr lang="sr-Latn-RS" dirty="0" smtClean="0"/>
              <a:t> koji se zove Proj_3_mod2. </a:t>
            </a:r>
          </a:p>
          <a:p>
            <a:r>
              <a:rPr lang="sr-Latn-RS" dirty="0" smtClean="0"/>
              <a:t>Projektni zadatak: </a:t>
            </a:r>
          </a:p>
          <a:p>
            <a:pPr lvl="1"/>
            <a:r>
              <a:rPr lang="sr-Latn-RS" dirty="0" smtClean="0"/>
              <a:t>Proširiti funkcionalnost projekta Proj_3 tako da se pomoću tastera S2 vrši inkrementiranje dodatnog brojača counter2.</a:t>
            </a:r>
          </a:p>
          <a:p>
            <a:pPr lvl="1"/>
            <a:r>
              <a:rPr lang="sr-Latn-RS" dirty="0" smtClean="0"/>
              <a:t>Modifikovati glavni program tako da se vrši ispis brojača counter na jedan displej, a brojača 2 na drugi displej. </a:t>
            </a:r>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Domaći - Hint</a:t>
            </a:r>
            <a:endParaRPr lang="en-US" dirty="0"/>
          </a:p>
        </p:txBody>
      </p:sp>
      <p:sp>
        <p:nvSpPr>
          <p:cNvPr id="3" name="Content Placeholder 2"/>
          <p:cNvSpPr>
            <a:spLocks noGrp="1"/>
          </p:cNvSpPr>
          <p:nvPr>
            <p:ph idx="1"/>
          </p:nvPr>
        </p:nvSpPr>
        <p:spPr>
          <a:xfrm>
            <a:off x="457200" y="1935480"/>
            <a:ext cx="4419600" cy="4389120"/>
          </a:xfrm>
        </p:spPr>
        <p:txBody>
          <a:bodyPr>
            <a:normAutofit fontScale="85000" lnSpcReduction="20000"/>
          </a:bodyPr>
          <a:lstStyle/>
          <a:p>
            <a:r>
              <a:rPr lang="sr-Latn-RS" dirty="0" smtClean="0"/>
              <a:t>Potrebno je koristiti tehniku multipleksiranja displeja.</a:t>
            </a:r>
          </a:p>
          <a:p>
            <a:r>
              <a:rPr lang="sr-Latn-RS" dirty="0" smtClean="0"/>
              <a:t>Minimalna učestanost multipleksiranja je 25Hz za ceo ciklus, i stvar je prirodne percepcije ljudskog oka.</a:t>
            </a:r>
          </a:p>
          <a:p>
            <a:r>
              <a:rPr lang="sr-Latn-RS" dirty="0" smtClean="0"/>
              <a:t>Maksimalna učestanost zavisi od brzine drajvera i električnih karakteristika displeja.</a:t>
            </a:r>
          </a:p>
          <a:p>
            <a:r>
              <a:rPr lang="sr-Latn-RS" dirty="0" smtClean="0"/>
              <a:t>Ako je prevelika pojaviće se efekat “razmrljavanja” sadržaja susednih displeja.</a:t>
            </a:r>
          </a:p>
          <a:p>
            <a:r>
              <a:rPr lang="sr-Latn-RS" dirty="0" smtClean="0"/>
              <a:t>Kako obezbediti kašnjenja između dva uzastopna multipleksa – for(i+1;i</a:t>
            </a:r>
            <a:r>
              <a:rPr lang="en-US" dirty="0" smtClean="0"/>
              <a:t>&lt;20…   );</a:t>
            </a:r>
            <a:endParaRPr lang="en-US" dirty="0"/>
          </a:p>
        </p:txBody>
      </p:sp>
      <p:pic>
        <p:nvPicPr>
          <p:cNvPr id="12290" name="Picture 2"/>
          <p:cNvPicPr>
            <a:picLocks noChangeAspect="1" noChangeArrowheads="1"/>
          </p:cNvPicPr>
          <p:nvPr/>
        </p:nvPicPr>
        <p:blipFill>
          <a:blip r:embed="rId2" cstate="print"/>
          <a:srcRect/>
          <a:stretch>
            <a:fillRect/>
          </a:stretch>
        </p:blipFill>
        <p:spPr bwMode="auto">
          <a:xfrm>
            <a:off x="4953000" y="381000"/>
            <a:ext cx="3754437" cy="6191250"/>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20877</TotalTime>
  <Words>1722</Words>
  <Application>Microsoft Office PowerPoint</Application>
  <PresentationFormat>On-screen Show (4:3)</PresentationFormat>
  <Paragraphs>186</Paragraphs>
  <Slides>49</Slides>
  <Notes>2</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Flow</vt:lpstr>
      <vt:lpstr>SI uC 1. deo</vt:lpstr>
      <vt:lpstr>Prezentacija</vt:lpstr>
      <vt:lpstr>Mikrokontroler</vt:lpstr>
      <vt:lpstr>Namenski sistemi</vt:lpstr>
      <vt:lpstr>Osnovne komponente mikrokontrolera</vt:lpstr>
      <vt:lpstr>Osnovne komponente mikrokontrolera</vt:lpstr>
      <vt:lpstr>Osnovne komponente mikrokontrolera</vt:lpstr>
      <vt:lpstr>Osnovne komponente mikrokontrolera</vt:lpstr>
      <vt:lpstr>MBED – jedna “moderna” mikrokontrolerska platfora</vt:lpstr>
      <vt:lpstr>MSP430</vt:lpstr>
      <vt:lpstr>MSP430 - arhitektura</vt:lpstr>
      <vt:lpstr>MSP430F5438A</vt:lpstr>
      <vt:lpstr>RS_MSP430F5438A</vt:lpstr>
      <vt:lpstr>Priprema</vt:lpstr>
      <vt:lpstr>Uvoz projekata</vt:lpstr>
      <vt:lpstr>Projekat 1</vt:lpstr>
      <vt:lpstr>CCS razvojno okruženje</vt:lpstr>
      <vt:lpstr>Operacije nad projektom</vt:lpstr>
      <vt:lpstr>Opcije projekta</vt:lpstr>
      <vt:lpstr>Debug sesija</vt:lpstr>
      <vt:lpstr>Debug sesija</vt:lpstr>
      <vt:lpstr>Digitalni portovi</vt:lpstr>
      <vt:lpstr>Registri</vt:lpstr>
      <vt:lpstr>Registri – direktno upisivanje</vt:lpstr>
      <vt:lpstr>Osvežavanje stanja ulaznog porta</vt:lpstr>
      <vt:lpstr>View meni – ostale mogućnosti</vt:lpstr>
      <vt:lpstr>Zadatak 1</vt:lpstr>
      <vt:lpstr>Kreiranje novog projekta</vt:lpstr>
      <vt:lpstr>Opcije projekta</vt:lpstr>
      <vt:lpstr>Projekat 2</vt:lpstr>
      <vt:lpstr>Algoritam</vt:lpstr>
      <vt:lpstr>Glavni program – detekcija pritiska tastera</vt:lpstr>
      <vt:lpstr>Promenljive</vt:lpstr>
      <vt:lpstr>Formati prikaza podataka</vt:lpstr>
      <vt:lpstr>Variables????</vt:lpstr>
      <vt:lpstr>Kodiranje ispisa na displej</vt:lpstr>
      <vt:lpstr>Call Stack</vt:lpstr>
      <vt:lpstr>Zadatak 2</vt:lpstr>
      <vt:lpstr>Problem pristupa sa poliranjem</vt:lpstr>
      <vt:lpstr>Projekat 3 – pristup preko prekida</vt:lpstr>
      <vt:lpstr>Projekat 3 – pristup preko prekida</vt:lpstr>
      <vt:lpstr>Prekidi</vt:lpstr>
      <vt:lpstr>Prioriteti prekida</vt:lpstr>
      <vt:lpstr>Tabela vektora prekida – MSP430F5438A</vt:lpstr>
      <vt:lpstr>Prekidi digitalnog ulaznog porta</vt:lpstr>
      <vt:lpstr>Pristup preko prekida</vt:lpstr>
      <vt:lpstr>Zadatak 3</vt:lpstr>
      <vt:lpstr>Domaći zadatak</vt:lpstr>
      <vt:lpstr>Domaći - Hint</vt:lpstr>
    </vt:vector>
  </TitlesOfParts>
  <Company>ETF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PDS</dc:title>
  <dc:creator>Nenad Jovicic</dc:creator>
  <cp:lastModifiedBy>Nenad Jovicic</cp:lastModifiedBy>
  <cp:revision>225</cp:revision>
  <dcterms:created xsi:type="dcterms:W3CDTF">2005-10-09T16:55:14Z</dcterms:created>
  <dcterms:modified xsi:type="dcterms:W3CDTF">2016-05-10T16:52:14Z</dcterms:modified>
</cp:coreProperties>
</file>